
<file path=[Content_Types].xml><?xml version="1.0" encoding="utf-8"?>
<Types xmlns="http://schemas.openxmlformats.org/package/2006/content-types">
  <Default Extension="bin" ContentType="application/vnd.openxmlformats-officedocument.oleObject"/>
  <Default Extension="xlsm" ContentType="application/vnd.ms-excel.sheet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306" r:id="rId3"/>
    <p:sldId id="266" r:id="rId4"/>
    <p:sldId id="267" r:id="rId5"/>
    <p:sldId id="308" r:id="rId6"/>
    <p:sldId id="309" r:id="rId7"/>
    <p:sldId id="310" r:id="rId8"/>
    <p:sldId id="317" r:id="rId9"/>
    <p:sldId id="318" r:id="rId10"/>
    <p:sldId id="313" r:id="rId11"/>
    <p:sldId id="315" r:id="rId12"/>
    <p:sldId id="269" r:id="rId13"/>
    <p:sldId id="316" r:id="rId14"/>
    <p:sldId id="274" r:id="rId15"/>
    <p:sldId id="294" r:id="rId16"/>
    <p:sldId id="279" r:id="rId17"/>
    <p:sldId id="304" r:id="rId18"/>
    <p:sldId id="305" r:id="rId19"/>
    <p:sldId id="303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9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2.xlsm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03\Depts\Accounting\Budget\2015-2016\Board%20Presentations\February\State-Level%20Funding%20Charts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fs03\Depts\Accounting\Budget\2015-2016\Board%20Presentations\February\State-Level%20Funding%20Charts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Macro-Enabled_Worksheet3.xlsm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4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532058967390305E-2"/>
          <c:y val="2.9452520182168838E-2"/>
          <c:w val="0.97222222222222199"/>
          <c:h val="0.90982496231360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Years of Experience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5403">
              <a:noFill/>
            </a:ln>
          </c:spPr>
          <c:invertIfNegative val="0"/>
          <c:dPt>
            <c:idx val="20"/>
            <c:invertIfNegative val="0"/>
            <c:bubble3D val="0"/>
            <c:spPr>
              <a:solidFill>
                <a:srgbClr val="820000"/>
              </a:solidFill>
              <a:ln w="25403">
                <a:noFill/>
              </a:ln>
            </c:spPr>
          </c:dPt>
          <c:dLbls>
            <c:dLbl>
              <c:idx val="15"/>
              <c:layout>
                <c:manualLayout>
                  <c:x val="-4.1666666666666701E-3"/>
                  <c:y val="1.21940681139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0"/>
                  <c:y val="1.76113765830997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2.7777777777777801E-3"/>
                  <c:y val="5.09337206737256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38888888888899E-3"/>
                  <c:y val="1.52803462261755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1.38888888888899E-3"/>
                  <c:y val="9.75525449116169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0"/>
                  <c:y val="4.469093870030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4.1666666666666701E-3"/>
                  <c:y val="1.463288173674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\$#,##0.0" sourceLinked="0"/>
            <c:spPr>
              <a:noFill/>
              <a:ln w="25403">
                <a:noFill/>
              </a:ln>
            </c:spPr>
            <c:txPr>
              <a:bodyPr/>
              <a:lstStyle/>
              <a:p>
                <a:pPr>
                  <a:defRPr sz="115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Sheet1!$A$2:$A$22</c:f>
              <c:strCach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2014E</c:v>
                </c:pt>
                <c:pt idx="20">
                  <c:v>2015E</c:v>
                </c:pt>
              </c:strCache>
            </c:strRef>
          </c:cat>
          <c:val>
            <c:numRef>
              <c:f>Sheet1!$B$2:$B$22</c:f>
              <c:numCache>
                <c:formatCode>_(* #,##0_);_(* \(#,##0\);_(* "-"??_);_(@_)</c:formatCode>
                <c:ptCount val="21"/>
                <c:pt idx="0">
                  <c:v>6943096292</c:v>
                </c:pt>
                <c:pt idx="1">
                  <c:v>7645103331</c:v>
                </c:pt>
                <c:pt idx="2">
                  <c:v>7787745045</c:v>
                </c:pt>
                <c:pt idx="3">
                  <c:v>8347157494</c:v>
                </c:pt>
                <c:pt idx="4">
                  <c:v>9279341625</c:v>
                </c:pt>
                <c:pt idx="5">
                  <c:v>10504448073</c:v>
                </c:pt>
                <c:pt idx="6">
                  <c:v>11784529491</c:v>
                </c:pt>
                <c:pt idx="7">
                  <c:v>12935445377</c:v>
                </c:pt>
                <c:pt idx="8">
                  <c:v>14291252334</c:v>
                </c:pt>
                <c:pt idx="9">
                  <c:v>15492781708</c:v>
                </c:pt>
                <c:pt idx="10">
                  <c:v>17028439172</c:v>
                </c:pt>
                <c:pt idx="11">
                  <c:v>18556987462</c:v>
                </c:pt>
                <c:pt idx="12">
                  <c:v>20470386290</c:v>
                </c:pt>
                <c:pt idx="13">
                  <c:v>22901758472</c:v>
                </c:pt>
                <c:pt idx="14">
                  <c:v>23891174683</c:v>
                </c:pt>
                <c:pt idx="15">
                  <c:v>23305167164</c:v>
                </c:pt>
                <c:pt idx="16">
                  <c:v>23427002487</c:v>
                </c:pt>
                <c:pt idx="17">
                  <c:v>24392999081</c:v>
                </c:pt>
                <c:pt idx="18">
                  <c:v>26075772753</c:v>
                </c:pt>
                <c:pt idx="19">
                  <c:v>28346502067</c:v>
                </c:pt>
                <c:pt idx="20">
                  <c:v>30755954743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9495168"/>
        <c:axId val="150246912"/>
      </c:barChart>
      <c:catAx>
        <c:axId val="14949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0246912"/>
        <c:crosses val="autoZero"/>
        <c:auto val="1"/>
        <c:lblAlgn val="ctr"/>
        <c:lblOffset val="100"/>
        <c:tickLblSkip val="2"/>
        <c:noMultiLvlLbl val="0"/>
      </c:catAx>
      <c:valAx>
        <c:axId val="15024691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\$#,##0.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9495168"/>
        <c:crosses val="autoZero"/>
        <c:crossBetween val="between"/>
        <c:dispUnits>
          <c:builtInUnit val="billions"/>
          <c:dispUnitsLbl>
            <c:layout/>
            <c:spPr>
              <a:noFill/>
              <a:ln w="25403">
                <a:noFill/>
              </a:ln>
            </c:spPr>
          </c:dispUnitsLbl>
        </c:dispUnits>
      </c:valAx>
      <c:spPr>
        <a:noFill/>
        <a:ln w="254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03947138186674E-2"/>
          <c:w val="0.99305555555555602"/>
          <c:h val="0.96622811622231397"/>
        </c:manualLayout>
      </c:layout>
      <c:pie3DChart>
        <c:varyColors val="1"/>
        <c:ser>
          <c:idx val="1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33399"/>
            </a:solidFill>
            <a:ln w="25396">
              <a:noFill/>
            </a:ln>
          </c:spPr>
          <c:explosion val="22"/>
          <c:dPt>
            <c:idx val="0"/>
            <c:bubble3D val="0"/>
            <c:explosion val="4"/>
            <c:spPr>
              <a:solidFill>
                <a:srgbClr val="9B3937"/>
              </a:solidFill>
              <a:ln w="25396">
                <a:noFill/>
              </a:ln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25396">
                <a:noFill/>
              </a:ln>
            </c:spPr>
          </c:dPt>
          <c:dPt>
            <c:idx val="2"/>
            <c:bubble3D val="0"/>
            <c:spPr>
              <a:solidFill>
                <a:srgbClr val="7030A0"/>
              </a:solidFill>
              <a:ln w="25396">
                <a:noFill/>
              </a:ln>
            </c:spPr>
          </c:dPt>
          <c:dPt>
            <c:idx val="3"/>
            <c:bubble3D val="0"/>
            <c:spPr>
              <a:solidFill>
                <a:srgbClr val="FFC000"/>
              </a:solidFill>
              <a:ln w="25396">
                <a:noFill/>
              </a:ln>
            </c:spPr>
          </c:dPt>
          <c:dLbls>
            <c:dLbl>
              <c:idx val="0"/>
              <c:layout>
                <c:manualLayout>
                  <c:x val="-0.28112002618066301"/>
                  <c:y val="-0.32393885754886798"/>
                </c:manualLayout>
              </c:layout>
              <c:numFmt formatCode="0.0%" sourceLinked="0"/>
              <c:spPr>
                <a:noFill/>
                <a:ln w="25396">
                  <a:noFill/>
                </a:ln>
              </c:spPr>
              <c:txPr>
                <a:bodyPr/>
                <a:lstStyle/>
                <a:p>
                  <a:pPr>
                    <a:defRPr sz="2400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6532469106397554"/>
                  <c:y val="7.284311013770138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8401407006717E-2"/>
                  <c:y val="6.4581678390934994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3031376485973201"/>
                  <c:y val="6.253681179655849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0.0%" sourceLinked="0"/>
            <c:spPr>
              <a:noFill/>
              <a:ln w="25396">
                <a:noFill/>
              </a:ln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Residential</c:v>
                </c:pt>
                <c:pt idx="1">
                  <c:v>Commercial</c:v>
                </c:pt>
                <c:pt idx="2">
                  <c:v>Industrial</c:v>
                </c:pt>
                <c:pt idx="3">
                  <c:v>Utilities &amp; Other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0.78027509165520847</c:v>
                </c:pt>
                <c:pt idx="1">
                  <c:v>0.1387588249964993</c:v>
                </c:pt>
                <c:pt idx="2">
                  <c:v>4.8806839361219975E-2</c:v>
                </c:pt>
                <c:pt idx="3">
                  <c:v>3.2159243987072254E-2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6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3473642574115846"/>
                  <c:y val="2.901565270442889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7.3478820419855248E-2"/>
                  <c:y val="-0.156902950690485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7968162591275388E-2"/>
                  <c:y val="0.142162844051273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'Data Tables'!$A$9:$A$17</c:f>
              <c:strCache>
                <c:ptCount val="9"/>
                <c:pt idx="0">
                  <c:v>Federal Funds</c:v>
                </c:pt>
                <c:pt idx="1">
                  <c:v>Interest and Investments</c:v>
                </c:pt>
                <c:pt idx="2">
                  <c:v>Other Receipts</c:v>
                </c:pt>
                <c:pt idx="3">
                  <c:v>Sales Taxes</c:v>
                </c:pt>
                <c:pt idx="4">
                  <c:v>Motor Fuel</c:v>
                </c:pt>
                <c:pt idx="5">
                  <c:v>Motor Vehicle Sales and Rental Taxes</c:v>
                </c:pt>
                <c:pt idx="6">
                  <c:v>Franchise Tax</c:v>
                </c:pt>
                <c:pt idx="7">
                  <c:v>Other Taxes</c:v>
                </c:pt>
                <c:pt idx="8">
                  <c:v>Severance Taxes</c:v>
                </c:pt>
              </c:strCache>
            </c:strRef>
          </c:cat>
          <c:val>
            <c:numRef>
              <c:f>'Data Tables'!$B$9:$B$17</c:f>
              <c:numCache>
                <c:formatCode>0%</c:formatCode>
                <c:ptCount val="9"/>
                <c:pt idx="0" formatCode="0.00%">
                  <c:v>0.35499999999999998</c:v>
                </c:pt>
                <c:pt idx="1">
                  <c:v>0.01</c:v>
                </c:pt>
                <c:pt idx="2">
                  <c:v>0.16</c:v>
                </c:pt>
                <c:pt idx="3" formatCode="0.00%">
                  <c:v>0.26200000000000001</c:v>
                </c:pt>
                <c:pt idx="4" formatCode="0.00%">
                  <c:v>3.1E-2</c:v>
                </c:pt>
                <c:pt idx="5" formatCode="0.00%">
                  <c:v>3.9E-2</c:v>
                </c:pt>
                <c:pt idx="6" formatCode="0.00%">
                  <c:v>4.4999999999999998E-2</c:v>
                </c:pt>
                <c:pt idx="7" formatCode="0.00%">
                  <c:v>5.0999999999999997E-2</c:v>
                </c:pt>
                <c:pt idx="8" formatCode="0.00%">
                  <c:v>4.5999999999999999E-2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0.15589392220084966"/>
                  <c:y val="-0.19696844038562977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/>
                      <a:t>Health and Human Services</a:t>
                    </a:r>
                  </a:p>
                  <a:p>
                    <a:r>
                      <a:rPr lang="en-US" sz="1100" b="1" dirty="0"/>
                      <a:t>36.9%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100" b="1" dirty="0"/>
                      <a:t>General Government</a:t>
                    </a:r>
                  </a:p>
                  <a:p>
                    <a:r>
                      <a:rPr lang="en-US" sz="1100" b="1" dirty="0"/>
                      <a:t>2.4%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100" b="1" dirty="0"/>
                      <a:t>General Provisions </a:t>
                    </a:r>
                  </a:p>
                  <a:p>
                    <a:r>
                      <a:rPr lang="en-US" sz="1100" b="1" dirty="0"/>
                      <a:t>.2%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100" b="1" dirty="0"/>
                      <a:t>The Legislature</a:t>
                    </a:r>
                  </a:p>
                  <a:p>
                    <a:r>
                      <a:rPr lang="en-US" sz="1100" b="1" dirty="0"/>
                      <a:t> .2%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100" b="1" dirty="0"/>
                      <a:t>Regulatory</a:t>
                    </a:r>
                  </a:p>
                  <a:p>
                    <a:r>
                      <a:rPr lang="en-US" sz="1100" b="1" dirty="0"/>
                      <a:t>.6%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6423376346050131"/>
                  <c:y val="0.12642135446235364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 smtClean="0"/>
                      <a:t>Business &amp; Econ Dvlp / Transportation</a:t>
                    </a:r>
                  </a:p>
                  <a:p>
                    <a:r>
                      <a:rPr lang="en-US" sz="1100" b="1" dirty="0" smtClean="0"/>
                      <a:t>13.1%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100" b="1" dirty="0"/>
                      <a:t>Natural Resources</a:t>
                    </a:r>
                  </a:p>
                  <a:p>
                    <a:r>
                      <a:rPr lang="en-US" sz="1100" b="1" dirty="0"/>
                      <a:t> 3.4%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100" b="1" dirty="0"/>
                      <a:t>Public Safety/Criminal Justice </a:t>
                    </a:r>
                  </a:p>
                  <a:p>
                    <a:r>
                      <a:rPr lang="en-US" sz="1100" b="1" dirty="0"/>
                      <a:t>5.8%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6.5777322650134459E-2"/>
                  <c:y val="-1.6540040545779237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/>
                      <a:t>The Judiciary </a:t>
                    </a:r>
                  </a:p>
                  <a:p>
                    <a:r>
                      <a:rPr lang="en-US" sz="1100" b="1" dirty="0"/>
                      <a:t>.4%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'Data Tables'!$A$21:$A$30</c:f>
              <c:strCache>
                <c:ptCount val="10"/>
                <c:pt idx="0">
                  <c:v>Agencies of Education</c:v>
                </c:pt>
                <c:pt idx="1">
                  <c:v>Health and Human Services</c:v>
                </c:pt>
                <c:pt idx="2">
                  <c:v>General Government</c:v>
                </c:pt>
                <c:pt idx="3">
                  <c:v>General Provisions</c:v>
                </c:pt>
                <c:pt idx="4">
                  <c:v>The Legislature</c:v>
                </c:pt>
                <c:pt idx="5">
                  <c:v>Regulatory</c:v>
                </c:pt>
                <c:pt idx="6">
                  <c:v>Business &amp; Economic Dvlp</c:v>
                </c:pt>
                <c:pt idx="7">
                  <c:v>Natural Resources</c:v>
                </c:pt>
                <c:pt idx="8">
                  <c:v>Public Safety/Criminal Justice</c:v>
                </c:pt>
                <c:pt idx="9">
                  <c:v>The Judiciary</c:v>
                </c:pt>
              </c:strCache>
            </c:strRef>
          </c:cat>
          <c:val>
            <c:numRef>
              <c:f>'Data Tables'!$B$21:$B$30</c:f>
              <c:numCache>
                <c:formatCode>"$"#,##0</c:formatCode>
                <c:ptCount val="10"/>
                <c:pt idx="0">
                  <c:v>74199</c:v>
                </c:pt>
                <c:pt idx="1">
                  <c:v>73891.899999999994</c:v>
                </c:pt>
                <c:pt idx="2">
                  <c:v>4840.3</c:v>
                </c:pt>
                <c:pt idx="3">
                  <c:v>349.3</c:v>
                </c:pt>
                <c:pt idx="4">
                  <c:v>359.6</c:v>
                </c:pt>
                <c:pt idx="5">
                  <c:v>1286.0999999999999</c:v>
                </c:pt>
                <c:pt idx="6">
                  <c:v>26292.400000000001</c:v>
                </c:pt>
                <c:pt idx="7">
                  <c:v>6763.4</c:v>
                </c:pt>
                <c:pt idx="8">
                  <c:v>11682</c:v>
                </c:pt>
                <c:pt idx="9">
                  <c:v>757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Student Enrollment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2071">
              <a:noFill/>
            </a:ln>
          </c:spPr>
          <c:invertIfNegative val="0"/>
          <c:dPt>
            <c:idx val="12"/>
            <c:invertIfNegative val="0"/>
            <c:bubble3D val="0"/>
            <c:spPr>
              <a:solidFill>
                <a:srgbClr val="820000"/>
              </a:solidFill>
              <a:ln w="22071">
                <a:noFill/>
              </a:ln>
            </c:spPr>
          </c:dPt>
          <c:dLbls>
            <c:dLbl>
              <c:idx val="9"/>
              <c:layout>
                <c:manualLayout>
                  <c:x val="-5.5555555555555497E-3"/>
                  <c:y val="1.81764868894037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1666666666665599E-3"/>
                  <c:y val="1.36323651670528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3888778540380555E-3"/>
                  <c:y val="1.65581955396048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8.57179882685596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 w="22071">
                <a:noFill/>
              </a:ln>
            </c:spPr>
            <c:txPr>
              <a:bodyPr/>
              <a:lstStyle/>
              <a:p>
                <a:pPr>
                  <a:defRPr sz="1217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Sheet1!$A$2:$A$14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2016E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61011</c:v>
                </c:pt>
                <c:pt idx="1">
                  <c:v>62657</c:v>
                </c:pt>
                <c:pt idx="2">
                  <c:v>65927</c:v>
                </c:pt>
                <c:pt idx="3">
                  <c:v>66792</c:v>
                </c:pt>
                <c:pt idx="4">
                  <c:v>67780</c:v>
                </c:pt>
                <c:pt idx="5">
                  <c:v>68507</c:v>
                </c:pt>
                <c:pt idx="6">
                  <c:v>69066</c:v>
                </c:pt>
                <c:pt idx="7">
                  <c:v>68710</c:v>
                </c:pt>
                <c:pt idx="8">
                  <c:v>68964</c:v>
                </c:pt>
                <c:pt idx="9">
                  <c:v>69588</c:v>
                </c:pt>
                <c:pt idx="10">
                  <c:v>70857</c:v>
                </c:pt>
                <c:pt idx="11">
                  <c:v>72183</c:v>
                </c:pt>
                <c:pt idx="12">
                  <c:v>73082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223168"/>
        <c:axId val="113224704"/>
      </c:barChart>
      <c:catAx>
        <c:axId val="11322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759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56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24704"/>
        <c:crosses val="autoZero"/>
        <c:auto val="1"/>
        <c:lblAlgn val="ctr"/>
        <c:lblOffset val="100"/>
        <c:noMultiLvlLbl val="0"/>
      </c:catAx>
      <c:valAx>
        <c:axId val="113224704"/>
        <c:scaling>
          <c:orientation val="minMax"/>
          <c:min val="55000"/>
        </c:scaling>
        <c:delete val="0"/>
        <c:axPos val="l"/>
        <c:majorGridlines>
          <c:spPr>
            <a:ln w="2759">
              <a:solidFill>
                <a:srgbClr val="808080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2759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56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23168"/>
        <c:crosses val="autoZero"/>
        <c:crossBetween val="between"/>
      </c:valAx>
      <c:spPr>
        <a:noFill/>
        <a:ln w="2207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64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Local</c:v>
                </c:pt>
              </c:strCache>
            </c:strRef>
          </c:tx>
          <c:spPr>
            <a:solidFill>
              <a:srgbClr val="A80000"/>
            </a:solidFill>
            <a:ln w="25398">
              <a:noFill/>
            </a:ln>
          </c:spPr>
          <c:invertIfNegative val="0"/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Lbls>
            <c:dLbl>
              <c:idx val="0"/>
              <c:layout>
                <c:manualLayout>
                  <c:x val="1.6381766381766399E-2"/>
                  <c:y val="-8.1967213114753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144312089194E-2"/>
                  <c:y val="-1.3832666408502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701841756959899E-2"/>
                  <c:y val="-1.0757497525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3779303228122106E-3"/>
                  <c:y val="-8.1967213114753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5185185185E-2"/>
                  <c:y val="2.90381092029541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129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0.55322831883703294</c:v>
                </c:pt>
                <c:pt idx="1">
                  <c:v>0.54414437072754207</c:v>
                </c:pt>
                <c:pt idx="2">
                  <c:v>0.52703666486831535</c:v>
                </c:pt>
                <c:pt idx="3">
                  <c:v>0.54086986176661833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5398">
              <a:noFill/>
            </a:ln>
          </c:spPr>
          <c:invertIfNegative val="0"/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Lbls>
            <c:dLbl>
              <c:idx val="0"/>
              <c:layout>
                <c:manualLayout>
                  <c:x val="2.3860398860398899E-2"/>
                  <c:y val="-4.95008820618733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7801E-2"/>
                  <c:y val="-5.80762184059083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5906184803823E-2"/>
                  <c:y val="-1.3489737963082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691358024691398E-2"/>
                  <c:y val="-5.80762184059083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777777777777801E-2"/>
                  <c:y val="-1.16152436811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08641975308641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129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0.4320148625140498</c:v>
                </c:pt>
                <c:pt idx="1">
                  <c:v>0.44390117142963537</c:v>
                </c:pt>
                <c:pt idx="2">
                  <c:v>0.45708630743463369</c:v>
                </c:pt>
                <c:pt idx="3">
                  <c:v>0.44582979114145393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Federal</c:v>
                </c:pt>
              </c:strCache>
            </c:strRef>
          </c:tx>
          <c:spPr>
            <a:solidFill>
              <a:srgbClr val="00B050"/>
            </a:solidFill>
            <a:ln w="25398">
              <a:noFill/>
            </a:ln>
          </c:spPr>
          <c:invertIfNegative val="0"/>
          <c:dLbls>
            <c:dLbl>
              <c:idx val="0"/>
              <c:layout>
                <c:manualLayout>
                  <c:x val="1.2820512820512799E-2"/>
                  <c:y val="-8.19672131147541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E-2"/>
                  <c:y val="-1.36612021857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669515669515698E-2"/>
                  <c:y val="-1.63934426229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367521367521399E-2"/>
                  <c:y val="-1.91256830601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129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</c:strCache>
            </c:strRef>
          </c:cat>
          <c:val>
            <c:numRef>
              <c:f>Sheet1!$D$2:$D$5</c:f>
              <c:numCache>
                <c:formatCode>0.0%</c:formatCode>
                <c:ptCount val="4"/>
                <c:pt idx="0">
                  <c:v>1.4756818648917255E-2</c:v>
                </c:pt>
                <c:pt idx="1">
                  <c:v>1.1954457842822536E-2</c:v>
                </c:pt>
                <c:pt idx="2">
                  <c:v>1.5877027697050985E-2</c:v>
                </c:pt>
                <c:pt idx="3">
                  <c:v>1.3300347091927667E-2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621696"/>
        <c:axId val="116623232"/>
        <c:axId val="0"/>
      </c:bar3DChart>
      <c:catAx>
        <c:axId val="11662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4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623232"/>
        <c:crosses val="autoZero"/>
        <c:auto val="1"/>
        <c:lblAlgn val="ctr"/>
        <c:lblOffset val="100"/>
        <c:noMultiLvlLbl val="0"/>
      </c:catAx>
      <c:valAx>
        <c:axId val="11662323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A2BD90"/>
            </a:solidFill>
            <a:prstDash val="solid"/>
          </a:ln>
        </c:spPr>
        <c:txPr>
          <a:bodyPr rot="0" vert="horz"/>
          <a:lstStyle/>
          <a:p>
            <a:pPr>
              <a:defRPr sz="13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621696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81285721450423798"/>
          <c:y val="0.23158556000172101"/>
          <c:w val="0.18483223832689699"/>
          <c:h val="0.41581988726819002"/>
        </c:manualLayout>
      </c:layout>
      <c:overlay val="0"/>
      <c:spPr>
        <a:noFill/>
        <a:ln w="25398">
          <a:noFill/>
        </a:ln>
      </c:spPr>
      <c:txPr>
        <a:bodyPr/>
        <a:lstStyle/>
        <a:p>
          <a:pPr>
            <a:defRPr sz="15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6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EA3AD0-C800-4E98-9A97-F655BA087B78}" type="doc">
      <dgm:prSet loTypeId="urn:microsoft.com/office/officeart/2005/8/layout/chevron2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C60E0EF2-3332-4264-9C2B-8EFDF8403A5E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 smtClean="0"/>
            <a:t>Phase 1</a:t>
          </a:r>
          <a:endParaRPr lang="en-US" dirty="0"/>
        </a:p>
      </dgm:t>
    </dgm:pt>
    <dgm:pt modelId="{40EC1C32-50F3-4FFC-81E6-DC082AA0E487}" type="parTrans" cxnId="{9F57AA60-717A-4128-9CC6-1C3A5A1AF61E}">
      <dgm:prSet/>
      <dgm:spPr/>
      <dgm:t>
        <a:bodyPr/>
        <a:lstStyle/>
        <a:p>
          <a:endParaRPr lang="en-US"/>
        </a:p>
      </dgm:t>
    </dgm:pt>
    <dgm:pt modelId="{A14061E3-E5D9-436C-B8C6-EFD0201359CF}" type="sibTrans" cxnId="{9F57AA60-717A-4128-9CC6-1C3A5A1AF61E}">
      <dgm:prSet/>
      <dgm:spPr/>
      <dgm:t>
        <a:bodyPr/>
        <a:lstStyle/>
        <a:p>
          <a:endParaRPr lang="en-US"/>
        </a:p>
      </dgm:t>
    </dgm:pt>
    <dgm:pt modelId="{BB1AF235-9A5D-49EC-A4F0-2314DCE86C9E}">
      <dgm:prSet phldrT="[Text]"/>
      <dgm:spPr/>
      <dgm:t>
        <a:bodyPr/>
        <a:lstStyle/>
        <a:p>
          <a:r>
            <a:rPr lang="en-US" dirty="0" smtClean="0"/>
            <a:t>Essential Campus &amp; Non-Campus Staffing Requests</a:t>
          </a:r>
          <a:endParaRPr lang="en-US" dirty="0"/>
        </a:p>
      </dgm:t>
    </dgm:pt>
    <dgm:pt modelId="{EACDFD93-86FE-47D6-9844-B83070514C2B}" type="parTrans" cxnId="{4203F112-275E-43E1-B0B9-EE6AA3092FED}">
      <dgm:prSet/>
      <dgm:spPr/>
      <dgm:t>
        <a:bodyPr/>
        <a:lstStyle/>
        <a:p>
          <a:endParaRPr lang="en-US"/>
        </a:p>
      </dgm:t>
    </dgm:pt>
    <dgm:pt modelId="{C32D72F3-F5CD-41BF-AD41-74D0F1D03AAF}" type="sibTrans" cxnId="{4203F112-275E-43E1-B0B9-EE6AA3092FED}">
      <dgm:prSet/>
      <dgm:spPr/>
      <dgm:t>
        <a:bodyPr/>
        <a:lstStyle/>
        <a:p>
          <a:endParaRPr lang="en-US"/>
        </a:p>
      </dgm:t>
    </dgm:pt>
    <dgm:pt modelId="{49466E33-8400-4565-9334-C57F9E2A0539}">
      <dgm:prSet phldrT="[Text]"/>
      <dgm:spPr/>
      <dgm:t>
        <a:bodyPr/>
        <a:lstStyle/>
        <a:p>
          <a:r>
            <a:rPr lang="en-US" b="1" dirty="0" smtClean="0"/>
            <a:t>February</a:t>
          </a:r>
          <a:endParaRPr lang="en-US" b="1" dirty="0"/>
        </a:p>
      </dgm:t>
    </dgm:pt>
    <dgm:pt modelId="{EBED2FBE-2B3C-4257-9059-760420736F34}" type="parTrans" cxnId="{7E547DD9-90C7-4569-9C5D-562FA00ED280}">
      <dgm:prSet/>
      <dgm:spPr/>
      <dgm:t>
        <a:bodyPr/>
        <a:lstStyle/>
        <a:p>
          <a:endParaRPr lang="en-US"/>
        </a:p>
      </dgm:t>
    </dgm:pt>
    <dgm:pt modelId="{8800B072-4C07-4FE0-B9DC-5EC07B48FD27}" type="sibTrans" cxnId="{7E547DD9-90C7-4569-9C5D-562FA00ED280}">
      <dgm:prSet/>
      <dgm:spPr/>
      <dgm:t>
        <a:bodyPr/>
        <a:lstStyle/>
        <a:p>
          <a:endParaRPr lang="en-US"/>
        </a:p>
      </dgm:t>
    </dgm:pt>
    <dgm:pt modelId="{89B501B2-86FE-4C38-AA1B-2413A444FF0B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Phase 2</a:t>
          </a:r>
          <a:endParaRPr lang="en-US" dirty="0"/>
        </a:p>
      </dgm:t>
    </dgm:pt>
    <dgm:pt modelId="{95990560-DD7C-47B2-BB8A-359BEE2C952B}" type="parTrans" cxnId="{BCCDFC5F-6EF2-4A3B-84BD-1EAF3B062A4C}">
      <dgm:prSet/>
      <dgm:spPr/>
      <dgm:t>
        <a:bodyPr/>
        <a:lstStyle/>
        <a:p>
          <a:endParaRPr lang="en-US"/>
        </a:p>
      </dgm:t>
    </dgm:pt>
    <dgm:pt modelId="{03AA09F1-E9AB-4CF9-80B2-B41BC65CE12D}" type="sibTrans" cxnId="{BCCDFC5F-6EF2-4A3B-84BD-1EAF3B062A4C}">
      <dgm:prSet/>
      <dgm:spPr/>
      <dgm:t>
        <a:bodyPr/>
        <a:lstStyle/>
        <a:p>
          <a:endParaRPr lang="en-US"/>
        </a:p>
      </dgm:t>
    </dgm:pt>
    <dgm:pt modelId="{2D820DC8-215B-4C2B-B1C1-B077EAA2DC57}">
      <dgm:prSet phldrT="[Text]"/>
      <dgm:spPr/>
      <dgm:t>
        <a:bodyPr/>
        <a:lstStyle/>
        <a:p>
          <a:r>
            <a:rPr lang="en-US" dirty="0" smtClean="0"/>
            <a:t>Other Staffing Changes Based on Staffing Guidelines</a:t>
          </a:r>
          <a:endParaRPr lang="en-US" dirty="0"/>
        </a:p>
      </dgm:t>
    </dgm:pt>
    <dgm:pt modelId="{3DE23301-1DE1-4EBD-A0AF-3F68DDEBEA86}" type="parTrans" cxnId="{FEFB1BDB-8C94-44C6-B2C9-E43700B0CA14}">
      <dgm:prSet/>
      <dgm:spPr/>
      <dgm:t>
        <a:bodyPr/>
        <a:lstStyle/>
        <a:p>
          <a:endParaRPr lang="en-US"/>
        </a:p>
      </dgm:t>
    </dgm:pt>
    <dgm:pt modelId="{CADCC766-5A75-41A5-8E87-0BC55776AAAD}" type="sibTrans" cxnId="{FEFB1BDB-8C94-44C6-B2C9-E43700B0CA14}">
      <dgm:prSet/>
      <dgm:spPr/>
      <dgm:t>
        <a:bodyPr/>
        <a:lstStyle/>
        <a:p>
          <a:endParaRPr lang="en-US"/>
        </a:p>
      </dgm:t>
    </dgm:pt>
    <dgm:pt modelId="{6AED8D66-8F26-40EF-832E-6AFAFC27C4EC}">
      <dgm:prSet phldrT="[Text]"/>
      <dgm:spPr/>
      <dgm:t>
        <a:bodyPr/>
        <a:lstStyle/>
        <a:p>
          <a:r>
            <a:rPr lang="en-US" b="1" dirty="0" smtClean="0"/>
            <a:t>March</a:t>
          </a:r>
          <a:endParaRPr lang="en-US" b="1" dirty="0"/>
        </a:p>
      </dgm:t>
    </dgm:pt>
    <dgm:pt modelId="{1382FDCD-4188-44BF-9D1A-DC7FA5FB5B72}" type="parTrans" cxnId="{EB797209-7B51-4216-98EE-43BF079F4362}">
      <dgm:prSet/>
      <dgm:spPr/>
      <dgm:t>
        <a:bodyPr/>
        <a:lstStyle/>
        <a:p>
          <a:endParaRPr lang="en-US"/>
        </a:p>
      </dgm:t>
    </dgm:pt>
    <dgm:pt modelId="{BB7DB5AC-1DF1-4C1B-8AD5-DCCD8E323227}" type="sibTrans" cxnId="{EB797209-7B51-4216-98EE-43BF079F4362}">
      <dgm:prSet/>
      <dgm:spPr/>
      <dgm:t>
        <a:bodyPr/>
        <a:lstStyle/>
        <a:p>
          <a:endParaRPr lang="en-US"/>
        </a:p>
      </dgm:t>
    </dgm:pt>
    <dgm:pt modelId="{74732230-0678-48D8-92D7-697A0CF967D4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Phase 3</a:t>
          </a:r>
          <a:endParaRPr lang="en-US" dirty="0"/>
        </a:p>
      </dgm:t>
    </dgm:pt>
    <dgm:pt modelId="{8B1D86A8-D53C-4DA9-B762-E5AF1BCFB0C5}" type="parTrans" cxnId="{5B5C80EF-A1BF-4B9F-837D-FF3ADD0C021E}">
      <dgm:prSet/>
      <dgm:spPr/>
      <dgm:t>
        <a:bodyPr/>
        <a:lstStyle/>
        <a:p>
          <a:endParaRPr lang="en-US"/>
        </a:p>
      </dgm:t>
    </dgm:pt>
    <dgm:pt modelId="{0689F224-F614-4743-960B-8751D8DD59D5}" type="sibTrans" cxnId="{5B5C80EF-A1BF-4B9F-837D-FF3ADD0C021E}">
      <dgm:prSet/>
      <dgm:spPr/>
      <dgm:t>
        <a:bodyPr/>
        <a:lstStyle/>
        <a:p>
          <a:endParaRPr lang="en-US"/>
        </a:p>
      </dgm:t>
    </dgm:pt>
    <dgm:pt modelId="{14C4E86C-9048-46AD-BB09-CCC4CA90975F}">
      <dgm:prSet phldrT="[Text]"/>
      <dgm:spPr/>
      <dgm:t>
        <a:bodyPr/>
        <a:lstStyle/>
        <a:p>
          <a:r>
            <a:rPr lang="en-US" dirty="0" smtClean="0"/>
            <a:t>Compensation &amp; Other Requests Based on Session</a:t>
          </a:r>
          <a:endParaRPr lang="en-US" dirty="0"/>
        </a:p>
      </dgm:t>
    </dgm:pt>
    <dgm:pt modelId="{C75B6692-3CEA-4F28-8C28-BF5E3F2E1E29}" type="parTrans" cxnId="{0D19A225-26B0-40D1-A6B8-1215A2992CD9}">
      <dgm:prSet/>
      <dgm:spPr/>
      <dgm:t>
        <a:bodyPr/>
        <a:lstStyle/>
        <a:p>
          <a:endParaRPr lang="en-US"/>
        </a:p>
      </dgm:t>
    </dgm:pt>
    <dgm:pt modelId="{B639F8B5-9D3A-43CB-AFAD-02EC800324DB}" type="sibTrans" cxnId="{0D19A225-26B0-40D1-A6B8-1215A2992CD9}">
      <dgm:prSet/>
      <dgm:spPr/>
      <dgm:t>
        <a:bodyPr/>
        <a:lstStyle/>
        <a:p>
          <a:endParaRPr lang="en-US"/>
        </a:p>
      </dgm:t>
    </dgm:pt>
    <dgm:pt modelId="{1B10FA5A-D7CB-4F66-A3ED-FC3C375794CA}">
      <dgm:prSet phldrT="[Text]"/>
      <dgm:spPr/>
      <dgm:t>
        <a:bodyPr/>
        <a:lstStyle/>
        <a:p>
          <a:r>
            <a:rPr lang="en-US" b="1" dirty="0" smtClean="0"/>
            <a:t>May/June</a:t>
          </a:r>
          <a:endParaRPr lang="en-US" b="1" dirty="0"/>
        </a:p>
      </dgm:t>
    </dgm:pt>
    <dgm:pt modelId="{7AF6C9E3-70F5-4E5E-9029-7158750FEE70}" type="parTrans" cxnId="{177BC362-7DA4-40D2-9E8D-92E93FA3C983}">
      <dgm:prSet/>
      <dgm:spPr/>
      <dgm:t>
        <a:bodyPr/>
        <a:lstStyle/>
        <a:p>
          <a:endParaRPr lang="en-US"/>
        </a:p>
      </dgm:t>
    </dgm:pt>
    <dgm:pt modelId="{3BC1AAC6-7AB2-429C-BE67-D01DC6F0AD65}" type="sibTrans" cxnId="{177BC362-7DA4-40D2-9E8D-92E93FA3C983}">
      <dgm:prSet/>
      <dgm:spPr/>
      <dgm:t>
        <a:bodyPr/>
        <a:lstStyle/>
        <a:p>
          <a:endParaRPr lang="en-US"/>
        </a:p>
      </dgm:t>
    </dgm:pt>
    <dgm:pt modelId="{6A438DBE-DC77-42DF-A5F2-82F72F749971}" type="pres">
      <dgm:prSet presAssocID="{A7EA3AD0-C800-4E98-9A97-F655BA087B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87C421-81B0-43D7-817C-C0AA01D6A8D4}" type="pres">
      <dgm:prSet presAssocID="{C60E0EF2-3332-4264-9C2B-8EFDF8403A5E}" presName="composite" presStyleCnt="0"/>
      <dgm:spPr/>
      <dgm:t>
        <a:bodyPr/>
        <a:lstStyle/>
        <a:p>
          <a:endParaRPr lang="en-US"/>
        </a:p>
      </dgm:t>
    </dgm:pt>
    <dgm:pt modelId="{EE5B1B46-DAF2-4336-9851-E9992178207D}" type="pres">
      <dgm:prSet presAssocID="{C60E0EF2-3332-4264-9C2B-8EFDF8403A5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662E31-2AA8-42B7-9AC9-37A6CBA9EAF6}" type="pres">
      <dgm:prSet presAssocID="{C60E0EF2-3332-4264-9C2B-8EFDF8403A5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F3737-B1F9-454D-8574-574880C698AF}" type="pres">
      <dgm:prSet presAssocID="{A14061E3-E5D9-436C-B8C6-EFD0201359CF}" presName="sp" presStyleCnt="0"/>
      <dgm:spPr/>
      <dgm:t>
        <a:bodyPr/>
        <a:lstStyle/>
        <a:p>
          <a:endParaRPr lang="en-US"/>
        </a:p>
      </dgm:t>
    </dgm:pt>
    <dgm:pt modelId="{365E69D8-9323-4618-9FB3-89E0FEFDAE5B}" type="pres">
      <dgm:prSet presAssocID="{89B501B2-86FE-4C38-AA1B-2413A444FF0B}" presName="composite" presStyleCnt="0"/>
      <dgm:spPr/>
      <dgm:t>
        <a:bodyPr/>
        <a:lstStyle/>
        <a:p>
          <a:endParaRPr lang="en-US"/>
        </a:p>
      </dgm:t>
    </dgm:pt>
    <dgm:pt modelId="{2CAD345C-D22C-44B3-A5A6-7762CD2C75B6}" type="pres">
      <dgm:prSet presAssocID="{89B501B2-86FE-4C38-AA1B-2413A444FF0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3D23E3-0629-4C90-8CB0-887441ACE399}" type="pres">
      <dgm:prSet presAssocID="{89B501B2-86FE-4C38-AA1B-2413A444FF0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761C8-71E4-4142-939C-5BD3B9004CA1}" type="pres">
      <dgm:prSet presAssocID="{03AA09F1-E9AB-4CF9-80B2-B41BC65CE12D}" presName="sp" presStyleCnt="0"/>
      <dgm:spPr/>
      <dgm:t>
        <a:bodyPr/>
        <a:lstStyle/>
        <a:p>
          <a:endParaRPr lang="en-US"/>
        </a:p>
      </dgm:t>
    </dgm:pt>
    <dgm:pt modelId="{7CCC98D4-687E-4CFC-9C55-0B69F9EA7DB8}" type="pres">
      <dgm:prSet presAssocID="{74732230-0678-48D8-92D7-697A0CF967D4}" presName="composite" presStyleCnt="0"/>
      <dgm:spPr/>
      <dgm:t>
        <a:bodyPr/>
        <a:lstStyle/>
        <a:p>
          <a:endParaRPr lang="en-US"/>
        </a:p>
      </dgm:t>
    </dgm:pt>
    <dgm:pt modelId="{A0470018-BE3C-4C47-AB13-77AF650739D3}" type="pres">
      <dgm:prSet presAssocID="{74732230-0678-48D8-92D7-697A0CF967D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BA9AFA-F6D2-441F-8D1D-4FBA6B5D1E1D}" type="pres">
      <dgm:prSet presAssocID="{74732230-0678-48D8-92D7-697A0CF967D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C2741F-A8EF-41C1-BF07-B4C33242B4C5}" type="presOf" srcId="{49466E33-8400-4565-9334-C57F9E2A0539}" destId="{5F662E31-2AA8-42B7-9AC9-37A6CBA9EAF6}" srcOrd="0" destOrd="1" presId="urn:microsoft.com/office/officeart/2005/8/layout/chevron2"/>
    <dgm:cxn modelId="{CFCF4CD3-B9EA-415E-99B6-8EFDA9350A30}" type="presOf" srcId="{BB1AF235-9A5D-49EC-A4F0-2314DCE86C9E}" destId="{5F662E31-2AA8-42B7-9AC9-37A6CBA9EAF6}" srcOrd="0" destOrd="0" presId="urn:microsoft.com/office/officeart/2005/8/layout/chevron2"/>
    <dgm:cxn modelId="{4203F112-275E-43E1-B0B9-EE6AA3092FED}" srcId="{C60E0EF2-3332-4264-9C2B-8EFDF8403A5E}" destId="{BB1AF235-9A5D-49EC-A4F0-2314DCE86C9E}" srcOrd="0" destOrd="0" parTransId="{EACDFD93-86FE-47D6-9844-B83070514C2B}" sibTransId="{C32D72F3-F5CD-41BF-AD41-74D0F1D03AAF}"/>
    <dgm:cxn modelId="{5B5C80EF-A1BF-4B9F-837D-FF3ADD0C021E}" srcId="{A7EA3AD0-C800-4E98-9A97-F655BA087B78}" destId="{74732230-0678-48D8-92D7-697A0CF967D4}" srcOrd="2" destOrd="0" parTransId="{8B1D86A8-D53C-4DA9-B762-E5AF1BCFB0C5}" sibTransId="{0689F224-F614-4743-960B-8751D8DD59D5}"/>
    <dgm:cxn modelId="{0D19A225-26B0-40D1-A6B8-1215A2992CD9}" srcId="{74732230-0678-48D8-92D7-697A0CF967D4}" destId="{14C4E86C-9048-46AD-BB09-CCC4CA90975F}" srcOrd="0" destOrd="0" parTransId="{C75B6692-3CEA-4F28-8C28-BF5E3F2E1E29}" sibTransId="{B639F8B5-9D3A-43CB-AFAD-02EC800324DB}"/>
    <dgm:cxn modelId="{C976F98E-EAF9-4B0C-BF2E-410204BC77B5}" type="presOf" srcId="{2D820DC8-215B-4C2B-B1C1-B077EAA2DC57}" destId="{0D3D23E3-0629-4C90-8CB0-887441ACE399}" srcOrd="0" destOrd="0" presId="urn:microsoft.com/office/officeart/2005/8/layout/chevron2"/>
    <dgm:cxn modelId="{D83036C5-F236-48AA-9ADE-7B4FC5459E10}" type="presOf" srcId="{6AED8D66-8F26-40EF-832E-6AFAFC27C4EC}" destId="{0D3D23E3-0629-4C90-8CB0-887441ACE399}" srcOrd="0" destOrd="1" presId="urn:microsoft.com/office/officeart/2005/8/layout/chevron2"/>
    <dgm:cxn modelId="{A6C7BD6D-C864-46E1-B57C-81EC4C73440D}" type="presOf" srcId="{74732230-0678-48D8-92D7-697A0CF967D4}" destId="{A0470018-BE3C-4C47-AB13-77AF650739D3}" srcOrd="0" destOrd="0" presId="urn:microsoft.com/office/officeart/2005/8/layout/chevron2"/>
    <dgm:cxn modelId="{177BC362-7DA4-40D2-9E8D-92E93FA3C983}" srcId="{74732230-0678-48D8-92D7-697A0CF967D4}" destId="{1B10FA5A-D7CB-4F66-A3ED-FC3C375794CA}" srcOrd="1" destOrd="0" parTransId="{7AF6C9E3-70F5-4E5E-9029-7158750FEE70}" sibTransId="{3BC1AAC6-7AB2-429C-BE67-D01DC6F0AD65}"/>
    <dgm:cxn modelId="{3D5B2022-02CB-4637-8586-41AF8871E18E}" type="presOf" srcId="{89B501B2-86FE-4C38-AA1B-2413A444FF0B}" destId="{2CAD345C-D22C-44B3-A5A6-7762CD2C75B6}" srcOrd="0" destOrd="0" presId="urn:microsoft.com/office/officeart/2005/8/layout/chevron2"/>
    <dgm:cxn modelId="{EB797209-7B51-4216-98EE-43BF079F4362}" srcId="{89B501B2-86FE-4C38-AA1B-2413A444FF0B}" destId="{6AED8D66-8F26-40EF-832E-6AFAFC27C4EC}" srcOrd="1" destOrd="0" parTransId="{1382FDCD-4188-44BF-9D1A-DC7FA5FB5B72}" sibTransId="{BB7DB5AC-1DF1-4C1B-8AD5-DCCD8E323227}"/>
    <dgm:cxn modelId="{AA41C5B6-5F12-4DC4-AD3B-EDECC21DE9F5}" type="presOf" srcId="{14C4E86C-9048-46AD-BB09-CCC4CA90975F}" destId="{72BA9AFA-F6D2-441F-8D1D-4FBA6B5D1E1D}" srcOrd="0" destOrd="0" presId="urn:microsoft.com/office/officeart/2005/8/layout/chevron2"/>
    <dgm:cxn modelId="{D205BF80-8F01-4C59-A4AC-7BA073B7AC90}" type="presOf" srcId="{1B10FA5A-D7CB-4F66-A3ED-FC3C375794CA}" destId="{72BA9AFA-F6D2-441F-8D1D-4FBA6B5D1E1D}" srcOrd="0" destOrd="1" presId="urn:microsoft.com/office/officeart/2005/8/layout/chevron2"/>
    <dgm:cxn modelId="{BCCDFC5F-6EF2-4A3B-84BD-1EAF3B062A4C}" srcId="{A7EA3AD0-C800-4E98-9A97-F655BA087B78}" destId="{89B501B2-86FE-4C38-AA1B-2413A444FF0B}" srcOrd="1" destOrd="0" parTransId="{95990560-DD7C-47B2-BB8A-359BEE2C952B}" sibTransId="{03AA09F1-E9AB-4CF9-80B2-B41BC65CE12D}"/>
    <dgm:cxn modelId="{7E547DD9-90C7-4569-9C5D-562FA00ED280}" srcId="{C60E0EF2-3332-4264-9C2B-8EFDF8403A5E}" destId="{49466E33-8400-4565-9334-C57F9E2A0539}" srcOrd="1" destOrd="0" parTransId="{EBED2FBE-2B3C-4257-9059-760420736F34}" sibTransId="{8800B072-4C07-4FE0-B9DC-5EC07B48FD27}"/>
    <dgm:cxn modelId="{81BD66A8-43EE-4EB9-866D-76416D82256E}" type="presOf" srcId="{A7EA3AD0-C800-4E98-9A97-F655BA087B78}" destId="{6A438DBE-DC77-42DF-A5F2-82F72F749971}" srcOrd="0" destOrd="0" presId="urn:microsoft.com/office/officeart/2005/8/layout/chevron2"/>
    <dgm:cxn modelId="{E0866D58-D85C-4C3C-86DC-50F4533C5B0B}" type="presOf" srcId="{C60E0EF2-3332-4264-9C2B-8EFDF8403A5E}" destId="{EE5B1B46-DAF2-4336-9851-E9992178207D}" srcOrd="0" destOrd="0" presId="urn:microsoft.com/office/officeart/2005/8/layout/chevron2"/>
    <dgm:cxn modelId="{9F57AA60-717A-4128-9CC6-1C3A5A1AF61E}" srcId="{A7EA3AD0-C800-4E98-9A97-F655BA087B78}" destId="{C60E0EF2-3332-4264-9C2B-8EFDF8403A5E}" srcOrd="0" destOrd="0" parTransId="{40EC1C32-50F3-4FFC-81E6-DC082AA0E487}" sibTransId="{A14061E3-E5D9-436C-B8C6-EFD0201359CF}"/>
    <dgm:cxn modelId="{FEFB1BDB-8C94-44C6-B2C9-E43700B0CA14}" srcId="{89B501B2-86FE-4C38-AA1B-2413A444FF0B}" destId="{2D820DC8-215B-4C2B-B1C1-B077EAA2DC57}" srcOrd="0" destOrd="0" parTransId="{3DE23301-1DE1-4EBD-A0AF-3F68DDEBEA86}" sibTransId="{CADCC766-5A75-41A5-8E87-0BC55776AAAD}"/>
    <dgm:cxn modelId="{62978360-01CC-43DD-B091-FC7575D7E407}" type="presParOf" srcId="{6A438DBE-DC77-42DF-A5F2-82F72F749971}" destId="{DA87C421-81B0-43D7-817C-C0AA01D6A8D4}" srcOrd="0" destOrd="0" presId="urn:microsoft.com/office/officeart/2005/8/layout/chevron2"/>
    <dgm:cxn modelId="{69E53CCF-6B77-4B6C-8FD0-E8C51A5E8004}" type="presParOf" srcId="{DA87C421-81B0-43D7-817C-C0AA01D6A8D4}" destId="{EE5B1B46-DAF2-4336-9851-E9992178207D}" srcOrd="0" destOrd="0" presId="urn:microsoft.com/office/officeart/2005/8/layout/chevron2"/>
    <dgm:cxn modelId="{2C7DCAA4-B035-4651-B644-7A34F98F8065}" type="presParOf" srcId="{DA87C421-81B0-43D7-817C-C0AA01D6A8D4}" destId="{5F662E31-2AA8-42B7-9AC9-37A6CBA9EAF6}" srcOrd="1" destOrd="0" presId="urn:microsoft.com/office/officeart/2005/8/layout/chevron2"/>
    <dgm:cxn modelId="{766005F1-CEF5-4AFD-9D46-FA760AFFC157}" type="presParOf" srcId="{6A438DBE-DC77-42DF-A5F2-82F72F749971}" destId="{F0EF3737-B1F9-454D-8574-574880C698AF}" srcOrd="1" destOrd="0" presId="urn:microsoft.com/office/officeart/2005/8/layout/chevron2"/>
    <dgm:cxn modelId="{95D25F30-FB8F-43B8-9EE4-5E22620AFC2E}" type="presParOf" srcId="{6A438DBE-DC77-42DF-A5F2-82F72F749971}" destId="{365E69D8-9323-4618-9FB3-89E0FEFDAE5B}" srcOrd="2" destOrd="0" presId="urn:microsoft.com/office/officeart/2005/8/layout/chevron2"/>
    <dgm:cxn modelId="{9F022C6B-D761-4454-AE36-D7412546D467}" type="presParOf" srcId="{365E69D8-9323-4618-9FB3-89E0FEFDAE5B}" destId="{2CAD345C-D22C-44B3-A5A6-7762CD2C75B6}" srcOrd="0" destOrd="0" presId="urn:microsoft.com/office/officeart/2005/8/layout/chevron2"/>
    <dgm:cxn modelId="{7C71C4AD-7FD9-48D3-9D74-9180D78C5857}" type="presParOf" srcId="{365E69D8-9323-4618-9FB3-89E0FEFDAE5B}" destId="{0D3D23E3-0629-4C90-8CB0-887441ACE399}" srcOrd="1" destOrd="0" presId="urn:microsoft.com/office/officeart/2005/8/layout/chevron2"/>
    <dgm:cxn modelId="{6DC8DE9C-106B-4DDB-85A4-A6D2F7A11A5C}" type="presParOf" srcId="{6A438DBE-DC77-42DF-A5F2-82F72F749971}" destId="{114761C8-71E4-4142-939C-5BD3B9004CA1}" srcOrd="3" destOrd="0" presId="urn:microsoft.com/office/officeart/2005/8/layout/chevron2"/>
    <dgm:cxn modelId="{BE102EBE-83C3-4201-BFC1-EDC87C4F7EFD}" type="presParOf" srcId="{6A438DBE-DC77-42DF-A5F2-82F72F749971}" destId="{7CCC98D4-687E-4CFC-9C55-0B69F9EA7DB8}" srcOrd="4" destOrd="0" presId="urn:microsoft.com/office/officeart/2005/8/layout/chevron2"/>
    <dgm:cxn modelId="{E65CCD57-C970-4645-88AE-06FBA2EAE20E}" type="presParOf" srcId="{7CCC98D4-687E-4CFC-9C55-0B69F9EA7DB8}" destId="{A0470018-BE3C-4C47-AB13-77AF650739D3}" srcOrd="0" destOrd="0" presId="urn:microsoft.com/office/officeart/2005/8/layout/chevron2"/>
    <dgm:cxn modelId="{73BDDD27-8152-40AA-9D40-2CA5AE15384C}" type="presParOf" srcId="{7CCC98D4-687E-4CFC-9C55-0B69F9EA7DB8}" destId="{72BA9AFA-F6D2-441F-8D1D-4FBA6B5D1E1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B1B46-DAF2-4336-9851-E9992178207D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Phase 1</a:t>
          </a:r>
          <a:endParaRPr lang="en-US" sz="2500" kern="1200" dirty="0"/>
        </a:p>
      </dsp:txBody>
      <dsp:txXfrm rot="-5400000">
        <a:off x="1" y="520688"/>
        <a:ext cx="1039018" cy="445294"/>
      </dsp:txXfrm>
    </dsp:sp>
    <dsp:sp modelId="{5F662E31-2AA8-42B7-9AC9-37A6CBA9EAF6}">
      <dsp:nvSpPr>
        <dsp:cNvPr id="0" name=""/>
        <dsp:cNvSpPr/>
      </dsp:nvSpPr>
      <dsp:spPr>
        <a:xfrm rot="5400000">
          <a:off x="3694707" y="-2654509"/>
          <a:ext cx="964803" cy="62761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Essential Campus &amp; Non-Campus Staffing Requests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 smtClean="0"/>
            <a:t>February</a:t>
          </a:r>
          <a:endParaRPr lang="en-US" sz="2100" b="1" kern="1200" dirty="0"/>
        </a:p>
      </dsp:txBody>
      <dsp:txXfrm rot="-5400000">
        <a:off x="1039018" y="48278"/>
        <a:ext cx="6229083" cy="870607"/>
      </dsp:txXfrm>
    </dsp:sp>
    <dsp:sp modelId="{2CAD345C-D22C-44B3-A5A6-7762CD2C75B6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2">
              <a:shade val="50000"/>
              <a:hueOff val="-27656"/>
              <a:satOff val="-5606"/>
              <a:lumOff val="308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Phase 2</a:t>
          </a:r>
          <a:endParaRPr lang="en-US" sz="2500" kern="1200" dirty="0"/>
        </a:p>
      </dsp:txBody>
      <dsp:txXfrm rot="-5400000">
        <a:off x="1" y="1809352"/>
        <a:ext cx="1039018" cy="445294"/>
      </dsp:txXfrm>
    </dsp:sp>
    <dsp:sp modelId="{0D3D23E3-0629-4C90-8CB0-887441ACE399}">
      <dsp:nvSpPr>
        <dsp:cNvPr id="0" name=""/>
        <dsp:cNvSpPr/>
      </dsp:nvSpPr>
      <dsp:spPr>
        <a:xfrm rot="5400000">
          <a:off x="3694707" y="-1365845"/>
          <a:ext cx="964803" cy="62761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26567"/>
              <a:satOff val="-4851"/>
              <a:lumOff val="280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Other Staffing Changes Based on Staffing Guidelines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 smtClean="0"/>
            <a:t>March</a:t>
          </a:r>
          <a:endParaRPr lang="en-US" sz="2100" b="1" kern="1200" dirty="0"/>
        </a:p>
      </dsp:txBody>
      <dsp:txXfrm rot="-5400000">
        <a:off x="1039018" y="1336942"/>
        <a:ext cx="6229083" cy="870607"/>
      </dsp:txXfrm>
    </dsp:sp>
    <dsp:sp modelId="{A0470018-BE3C-4C47-AB13-77AF650739D3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  <a:hueOff val="-27656"/>
              <a:satOff val="-5606"/>
              <a:lumOff val="308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Phase 3</a:t>
          </a:r>
          <a:endParaRPr lang="en-US" sz="2500" kern="1200" dirty="0"/>
        </a:p>
      </dsp:txBody>
      <dsp:txXfrm rot="-5400000">
        <a:off x="1" y="3098016"/>
        <a:ext cx="1039018" cy="445294"/>
      </dsp:txXfrm>
    </dsp:sp>
    <dsp:sp modelId="{72BA9AFA-F6D2-441F-8D1D-4FBA6B5D1E1D}">
      <dsp:nvSpPr>
        <dsp:cNvPr id="0" name=""/>
        <dsp:cNvSpPr/>
      </dsp:nvSpPr>
      <dsp:spPr>
        <a:xfrm rot="5400000">
          <a:off x="3694707" y="-77181"/>
          <a:ext cx="964803" cy="62761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26567"/>
              <a:satOff val="-4851"/>
              <a:lumOff val="280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Compensation &amp; Other Requests Based on Session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 smtClean="0"/>
            <a:t>May/June</a:t>
          </a:r>
          <a:endParaRPr lang="en-US" sz="2100" b="1" kern="1200" dirty="0"/>
        </a:p>
      </dsp:txBody>
      <dsp:txXfrm rot="-5400000">
        <a:off x="1039018" y="2625606"/>
        <a:ext cx="62290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0.0339</cdr:x>
      <cdr:y>0.94603</cdr:y>
    </cdr:from>
    <cdr:to>
      <cdr:x>0.27174</cdr:x>
      <cdr:y>0.9974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6440" y="4817847"/>
          <a:ext cx="222011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35F4B4-4A30-4BA9-8942-681B2C1FE3F9}" type="datetimeFigureOut">
              <a:rPr lang="en-US" smtClean="0"/>
              <a:t>3/25/2015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887BB2-2037-401B-B971-8A76FE8E9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6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A97576-7DBD-42DF-A20A-00FD355EEAB4}" type="datetimeFigureOut">
              <a:rPr lang="en-US" smtClean="0"/>
              <a:t>3/25/2015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F33256-1474-493D-BE14-2D3776EFE0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655" eaLnBrk="0" hangingPunct="0">
              <a:defRPr b="1">
                <a:solidFill>
                  <a:schemeClr val="tx2"/>
                </a:solidFill>
                <a:latin typeface="Arial" charset="0"/>
              </a:defRPr>
            </a:lvl1pPr>
            <a:lvl2pPr marL="742786" indent="-285686" defTabSz="931655" eaLnBrk="0" hangingPunct="0">
              <a:defRPr b="1">
                <a:solidFill>
                  <a:schemeClr val="tx2"/>
                </a:solidFill>
                <a:latin typeface="Arial" charset="0"/>
              </a:defRPr>
            </a:lvl2pPr>
            <a:lvl3pPr marL="1142747" indent="-228549" defTabSz="931655" eaLnBrk="0" hangingPunct="0">
              <a:defRPr b="1">
                <a:solidFill>
                  <a:schemeClr val="tx2"/>
                </a:solidFill>
                <a:latin typeface="Arial" charset="0"/>
              </a:defRPr>
            </a:lvl3pPr>
            <a:lvl4pPr marL="1599846" indent="-228549" defTabSz="931655" eaLnBrk="0" hangingPunct="0">
              <a:defRPr b="1">
                <a:solidFill>
                  <a:schemeClr val="tx2"/>
                </a:solidFill>
                <a:latin typeface="Arial" charset="0"/>
              </a:defRPr>
            </a:lvl4pPr>
            <a:lvl5pPr marL="2056946" indent="-228549" defTabSz="931655" eaLnBrk="0" hangingPunct="0">
              <a:defRPr b="1">
                <a:solidFill>
                  <a:schemeClr val="tx2"/>
                </a:solidFill>
                <a:latin typeface="Arial" charset="0"/>
              </a:defRPr>
            </a:lvl5pPr>
            <a:lvl6pPr marL="2514044" indent="-228549" algn="ctr" defTabSz="93165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6pPr>
            <a:lvl7pPr marL="2971142" indent="-228549" algn="ctr" defTabSz="93165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7pPr>
            <a:lvl8pPr marL="3428242" indent="-228549" algn="ctr" defTabSz="93165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8pPr>
            <a:lvl9pPr marL="3885340" indent="-228549" algn="ctr" defTabSz="93165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fld id="{9DDC3925-6B85-48D9-BD0C-C26C51D7E7FF}" type="slidenum">
              <a:rPr lang="en-US" b="0" smtClean="0">
                <a:solidFill>
                  <a:srgbClr val="1F497D"/>
                </a:solidFill>
                <a:latin typeface="Times New Roman" pitchFamily="18" charset="0"/>
              </a:rPr>
              <a:pPr eaLnBrk="1" hangingPunct="1"/>
              <a:t>13</a:t>
            </a:fld>
            <a:endParaRPr lang="en-US" b="0" dirty="0" smtClean="0">
              <a:solidFill>
                <a:srgbClr val="1F497D"/>
              </a:solidFill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425" tIns="46215" rIns="92425" bIns="46215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EFCBD-AFA2-4CE5-A4B9-E99F05BA29A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073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5A473-EAFD-48B2-8EB6-53FE37EEA901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6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BCA4E-4D43-4F80-8F22-67A7C3E48F18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15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1936-615F-4357-BB1B-FA9DBE5A04C2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4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7C9F-29DF-4240-B8E3-CB36D04A1BAE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8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9BEF-EE8B-487C-8507-8F0924F6137F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37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E6BE2-F4B0-4758-8217-89AEDED5E307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6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FA5CC-61A7-4505-B961-9AEF217BCE76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94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A260-FF43-4FC8-9240-FE3633BB0744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8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FF20-1479-4DD3-9645-8E8C0E46AE21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71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6E8F-EA23-4767-B3DC-7D0649A77820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61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5346-98D2-4E01-A4F9-9595C4C456EB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46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D8E17-3601-4F80-9489-40ABF2BD2F96}" type="datetime1">
              <a:rPr lang="en-US" smtClean="0"/>
              <a:t>3/25/2015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3918E-02F3-4C54-9502-1433F83668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g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5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Cover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114800" y="914400"/>
            <a:ext cx="50009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>
                <a:solidFill>
                  <a:srgbClr val="9B3937"/>
                </a:solidFill>
              </a:rPr>
              <a:t>Update on </a:t>
            </a:r>
            <a:r>
              <a:rPr lang="en-US" sz="2800" b="1" dirty="0" smtClean="0">
                <a:solidFill>
                  <a:srgbClr val="9B3937"/>
                </a:solidFill>
              </a:rPr>
              <a:t>2014-15 Finances &amp;</a:t>
            </a:r>
            <a:endParaRPr lang="en-US" sz="2800" b="1" dirty="0">
              <a:solidFill>
                <a:srgbClr val="9B3937"/>
              </a:solidFill>
            </a:endParaRPr>
          </a:p>
          <a:p>
            <a:pPr algn="r"/>
            <a:r>
              <a:rPr lang="en-US" sz="2800" b="1" dirty="0" smtClean="0">
                <a:solidFill>
                  <a:srgbClr val="9B3937"/>
                </a:solidFill>
              </a:rPr>
              <a:t>2015-2016 </a:t>
            </a:r>
            <a:r>
              <a:rPr lang="en-US" sz="2800" b="1" dirty="0">
                <a:solidFill>
                  <a:srgbClr val="9B3937"/>
                </a:solidFill>
              </a:rPr>
              <a:t>Budget Process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26928" y="2057400"/>
            <a:ext cx="2319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February 9, 2015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47777" y="1286448"/>
            <a:ext cx="70253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600" b="1" dirty="0" smtClean="0">
                <a:solidFill>
                  <a:srgbClr val="C0504D">
                    <a:lumMod val="75000"/>
                  </a:srgbClr>
                </a:solidFill>
              </a:rPr>
              <a:t>Reaction to Proposed State Budgets</a:t>
            </a:r>
            <a:endParaRPr lang="en-US" sz="36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552" y="1945362"/>
            <a:ext cx="849804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SzPct val="115000"/>
              <a:buFont typeface="Wingdings" pitchFamily="2" charset="2"/>
              <a:buChar char="Ø"/>
            </a:pPr>
            <a:r>
              <a:rPr lang="en-US" sz="2400" dirty="0"/>
              <a:t>Appropriations for </a:t>
            </a:r>
            <a:r>
              <a:rPr lang="en-US" sz="2400" dirty="0" smtClean="0"/>
              <a:t>schools </a:t>
            </a:r>
            <a:r>
              <a:rPr lang="en-US" sz="2400" dirty="0"/>
              <a:t>would have declined from current biennium due to property value growth</a:t>
            </a:r>
          </a:p>
          <a:p>
            <a:pPr marL="285750" indent="-285750">
              <a:buClr>
                <a:srgbClr val="C00000"/>
              </a:buClr>
              <a:buSzPct val="115000"/>
              <a:buFont typeface="Wingdings" pitchFamily="2" charset="2"/>
              <a:buChar char="Ø"/>
            </a:pPr>
            <a:endParaRPr lang="en-US" sz="1000" dirty="0" smtClean="0"/>
          </a:p>
          <a:p>
            <a:pPr marL="285750" indent="-285750">
              <a:buClr>
                <a:srgbClr val="C00000"/>
              </a:buClr>
              <a:buSzPct val="115000"/>
              <a:buFont typeface="Wingdings" pitchFamily="2" charset="2"/>
              <a:buChar char="Ø"/>
            </a:pPr>
            <a:r>
              <a:rPr lang="en-US" sz="2400" dirty="0" smtClean="0"/>
              <a:t>Not </a:t>
            </a:r>
            <a:r>
              <a:rPr lang="en-US" sz="2400" dirty="0"/>
              <a:t>a good position when arguing the state’s case in Supreme Court</a:t>
            </a:r>
          </a:p>
          <a:p>
            <a:pPr marL="285750" indent="-285750">
              <a:buClr>
                <a:srgbClr val="C00000"/>
              </a:buClr>
              <a:buSzPct val="115000"/>
              <a:buFont typeface="Wingdings" pitchFamily="2" charset="2"/>
              <a:buChar char="Ø"/>
            </a:pPr>
            <a:endParaRPr lang="en-US" sz="1000" dirty="0" smtClean="0"/>
          </a:p>
          <a:p>
            <a:pPr marL="285750" indent="-285750">
              <a:buClr>
                <a:srgbClr val="C00000"/>
              </a:buClr>
              <a:buSzPct val="115000"/>
              <a:buFont typeface="Wingdings" pitchFamily="2" charset="2"/>
              <a:buChar char="Ø"/>
            </a:pPr>
            <a:r>
              <a:rPr lang="en-US" sz="2400" dirty="0" smtClean="0"/>
              <a:t>Continues </a:t>
            </a:r>
            <a:r>
              <a:rPr lang="en-US" sz="2400" dirty="0"/>
              <a:t>state’s reliance on property tax to fuel the education funding structure</a:t>
            </a:r>
          </a:p>
          <a:p>
            <a:pPr marL="285750" indent="-285750">
              <a:buClr>
                <a:srgbClr val="C00000"/>
              </a:buClr>
              <a:buSzPct val="115000"/>
              <a:buFont typeface="Wingdings" pitchFamily="2" charset="2"/>
              <a:buChar char="Ø"/>
            </a:pPr>
            <a:endParaRPr lang="en-US" sz="1000" dirty="0" smtClean="0"/>
          </a:p>
          <a:p>
            <a:pPr marL="285750" indent="-285750">
              <a:buClr>
                <a:srgbClr val="C00000"/>
              </a:buClr>
              <a:buSzPct val="115000"/>
              <a:buFont typeface="Wingdings" pitchFamily="2" charset="2"/>
              <a:buChar char="Ø"/>
            </a:pPr>
            <a:r>
              <a:rPr lang="en-US" sz="2400" dirty="0" smtClean="0"/>
              <a:t>Significant </a:t>
            </a:r>
            <a:r>
              <a:rPr lang="en-US" sz="2400" dirty="0"/>
              <a:t>formula improvement without increased state cost is a re-run of 2013, just cheaper</a:t>
            </a:r>
          </a:p>
          <a:p>
            <a:pPr marL="285750" indent="-285750">
              <a:buClr>
                <a:srgbClr val="C00000"/>
              </a:buClr>
              <a:buSzPct val="115000"/>
              <a:buFont typeface="Wingdings" pitchFamily="2" charset="2"/>
              <a:buChar char="Ø"/>
            </a:pPr>
            <a:endParaRPr lang="en-US" sz="1000" dirty="0" smtClean="0"/>
          </a:p>
          <a:p>
            <a:pPr marL="285750" indent="-285750">
              <a:buClr>
                <a:srgbClr val="C00000"/>
              </a:buClr>
              <a:buSzPct val="115000"/>
              <a:buFont typeface="Wingdings" pitchFamily="2" charset="2"/>
              <a:buChar char="Ø"/>
            </a:pPr>
            <a:r>
              <a:rPr lang="en-US" sz="2400" dirty="0" smtClean="0"/>
              <a:t>Still </a:t>
            </a:r>
            <a:r>
              <a:rPr lang="en-US" sz="2400" dirty="0"/>
              <a:t>quite a bit of room under the spending limit, and lots of money available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509" y="6553200"/>
            <a:ext cx="20329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© 2015 Moak Casey and Associates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254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888" y="6381750"/>
            <a:ext cx="395111" cy="476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DD73-D6C3-7548-8C8A-11373716828B}" type="slidenum">
              <a:rPr lang="en-US" b="0">
                <a:solidFill>
                  <a:srgbClr val="000000"/>
                </a:solidFill>
              </a:rPr>
              <a:pPr eaLnBrk="1" hangingPunct="1"/>
              <a:t>11</a:t>
            </a:fld>
            <a:endParaRPr lang="en-US" b="0" dirty="0">
              <a:solidFill>
                <a:srgbClr val="000000"/>
              </a:solidFill>
            </a:endParaRPr>
          </a:p>
        </p:txBody>
      </p:sp>
      <p:pic>
        <p:nvPicPr>
          <p:cNvPr id="8" name="Picture 7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" y="1162188"/>
            <a:ext cx="9144000" cy="10144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Factors that </a:t>
            </a:r>
            <a:r>
              <a:rPr lang="en-US" dirty="0">
                <a:solidFill>
                  <a:srgbClr val="CC0000"/>
                </a:solidFill>
                <a:latin typeface="Lucida Handwriting" panose="03010101010101010101" pitchFamily="66" charset="0"/>
              </a:rPr>
              <a:t>influence</a:t>
            </a:r>
            <a:r>
              <a:rPr lang="en-US" dirty="0" smtClean="0">
                <a:solidFill>
                  <a:srgbClr val="CC0000"/>
                </a:solidFill>
                <a:latin typeface="+mn-lt"/>
              </a:rPr>
              <a:t> </a:t>
            </a:r>
            <a:r>
              <a:rPr lang="en-US" dirty="0" smtClean="0">
                <a:latin typeface="+mn-lt"/>
              </a:rPr>
              <a:t> State Revenue</a:t>
            </a:r>
            <a:endParaRPr lang="en-US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" y="2176676"/>
            <a:ext cx="91439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800" dirty="0" smtClean="0"/>
              <a:t>Enrollment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800" dirty="0" smtClean="0"/>
              <a:t>Average Daily Attendance (ADA)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800" dirty="0" smtClean="0"/>
              <a:t>Special Services / Weights (WADA)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800" dirty="0" smtClean="0"/>
              <a:t>Property Values 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800" dirty="0" smtClean="0"/>
              <a:t>Free and Reduced Percentages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800" dirty="0" smtClean="0"/>
              <a:t>Special Education population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800" dirty="0" smtClean="0"/>
              <a:t>Career &amp; Technology teacher utilization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85460" y="3429000"/>
            <a:ext cx="3383280" cy="1477328"/>
          </a:xfrm>
          <a:prstGeom prst="rect">
            <a:avLst/>
          </a:prstGeom>
          <a:noFill/>
          <a:ln>
            <a:solidFill>
              <a:srgbClr val="CC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itchFamily="2" charset="2"/>
              <a:buChar char="§"/>
            </a:pPr>
            <a:r>
              <a:rPr lang="en-US" dirty="0" smtClean="0"/>
              <a:t>Prior Year Comptroller Values</a:t>
            </a:r>
          </a:p>
          <a:p>
            <a:pPr marL="285750" indent="-285750">
              <a:buClr>
                <a:srgbClr val="CC0000"/>
              </a:buClr>
              <a:buFont typeface="Wingdings" pitchFamily="2" charset="2"/>
              <a:buChar char="§"/>
            </a:pPr>
            <a:r>
              <a:rPr lang="en-US" dirty="0" smtClean="0"/>
              <a:t>Central Appraisal Dist. Values</a:t>
            </a:r>
          </a:p>
          <a:p>
            <a:pPr marL="285750" indent="-285750">
              <a:buClr>
                <a:srgbClr val="CC0000"/>
              </a:buClr>
              <a:buFont typeface="Wingdings" pitchFamily="2" charset="2"/>
              <a:buChar char="§"/>
            </a:pPr>
            <a:r>
              <a:rPr lang="en-US" dirty="0" smtClean="0"/>
              <a:t>ARB – Appraisal Review Board</a:t>
            </a:r>
          </a:p>
          <a:p>
            <a:pPr marL="285750" indent="-285750">
              <a:buClr>
                <a:srgbClr val="CC0000"/>
              </a:buClr>
              <a:buFont typeface="Wingdings" pitchFamily="2" charset="2"/>
              <a:buChar char="§"/>
            </a:pPr>
            <a:r>
              <a:rPr lang="en-US" dirty="0" smtClean="0"/>
              <a:t>Collection Rate</a:t>
            </a:r>
          </a:p>
          <a:p>
            <a:pPr marL="285750" indent="-285750">
              <a:buClr>
                <a:srgbClr val="CC0000"/>
              </a:buClr>
              <a:buFont typeface="Wingdings" pitchFamily="2" charset="2"/>
              <a:buChar char="§"/>
            </a:pPr>
            <a:r>
              <a:rPr lang="en-US" dirty="0" smtClean="0"/>
              <a:t>Frozen Values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03220" y="4192612"/>
            <a:ext cx="2682240" cy="0"/>
          </a:xfrm>
          <a:prstGeom prst="straightConnector1">
            <a:avLst/>
          </a:prstGeom>
          <a:ln>
            <a:solidFill>
              <a:srgbClr val="A8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7588" y="6512983"/>
            <a:ext cx="15628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Finance</a:t>
            </a:r>
          </a:p>
        </p:txBody>
      </p:sp>
    </p:spTree>
    <p:extLst>
      <p:ext uri="{BB962C8B-B14F-4D97-AF65-F5344CB8AC3E}">
        <p14:creationId xmlns:p14="http://schemas.microsoft.com/office/powerpoint/2010/main" val="146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0347" y="850272"/>
            <a:ext cx="7669213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sz="3600" b="1" dirty="0">
                <a:solidFill>
                  <a:srgbClr val="9B3937"/>
                </a:solidFill>
                <a:latin typeface="+mn-lt"/>
              </a:rPr>
              <a:t>Average Student Enrollment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888" y="6381750"/>
            <a:ext cx="395111" cy="476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DD73-D6C3-7548-8C8A-11373716828B}" type="slidenum">
              <a:rPr lang="en-US" b="0">
                <a:solidFill>
                  <a:srgbClr val="000000"/>
                </a:solidFill>
              </a:rPr>
              <a:pPr eaLnBrk="1" hangingPunct="1"/>
              <a:t>12</a:t>
            </a:fld>
            <a:endParaRPr lang="en-US" b="0" dirty="0">
              <a:solidFill>
                <a:srgbClr val="000000"/>
              </a:solidFill>
            </a:endParaRPr>
          </a:p>
        </p:txBody>
      </p:sp>
      <p:graphicFrame>
        <p:nvGraphicFramePr>
          <p:cNvPr id="2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5945403"/>
              </p:ext>
            </p:extLst>
          </p:nvPr>
        </p:nvGraphicFramePr>
        <p:xfrm>
          <a:off x="626707" y="1831740"/>
          <a:ext cx="7929423" cy="4444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6477000"/>
            <a:ext cx="57646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</a:t>
            </a:r>
            <a:r>
              <a:rPr lang="en-US" sz="1200" dirty="0" smtClean="0">
                <a:solidFill>
                  <a:srgbClr val="000000"/>
                </a:solidFill>
              </a:rPr>
              <a:t>Finance  &amp; District Demographer Earliest Estimates/Least Likely Scenario 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10" name="Picture 9" descr="New PPt 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678867" y="147903"/>
            <a:ext cx="4465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</a:rPr>
              <a:t>Budget and Financial Update</a:t>
            </a:r>
            <a:endParaRPr lang="en-US" sz="2800" b="1" dirty="0">
              <a:solidFill>
                <a:srgbClr val="800000"/>
              </a:solidFill>
            </a:endParaRPr>
          </a:p>
        </p:txBody>
      </p:sp>
      <p:sp>
        <p:nvSpPr>
          <p:cNvPr id="4" name="Line Callout 1 (No Border) 3"/>
          <p:cNvSpPr/>
          <p:nvPr/>
        </p:nvSpPr>
        <p:spPr>
          <a:xfrm>
            <a:off x="8153400" y="1323143"/>
            <a:ext cx="938074" cy="685800"/>
          </a:xfrm>
          <a:prstGeom prst="callout1">
            <a:avLst>
              <a:gd name="adj1" fmla="val 18750"/>
              <a:gd name="adj2" fmla="val -8333"/>
              <a:gd name="adj3" fmla="val 143075"/>
              <a:gd name="adj4" fmla="val -50063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72,317</a:t>
            </a:r>
          </a:p>
          <a:p>
            <a:pPr algn="ctr"/>
            <a:r>
              <a:rPr lang="en-US" sz="1100" dirty="0" smtClean="0"/>
              <a:t>Projected </a:t>
            </a:r>
            <a:r>
              <a:rPr lang="en-US" sz="1050" dirty="0" smtClean="0"/>
              <a:t>(0.19% diff)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09146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fld id="{7C471F58-A0B3-4BF9-977A-730EF60D1B6A}" type="slidenum">
              <a:rPr lang="en-US" b="0" smtClean="0">
                <a:solidFill>
                  <a:srgbClr val="000000"/>
                </a:solidFill>
              </a:rPr>
              <a:pPr eaLnBrk="1" hangingPunct="1"/>
              <a:t>13</a:t>
            </a:fld>
            <a:endParaRPr lang="en-US" b="0" dirty="0" smtClean="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07588" y="6512983"/>
            <a:ext cx="15628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Finance</a:t>
            </a:r>
          </a:p>
        </p:txBody>
      </p:sp>
      <p:graphicFrame>
        <p:nvGraphicFramePr>
          <p:cNvPr id="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132303"/>
              </p:ext>
            </p:extLst>
          </p:nvPr>
        </p:nvGraphicFramePr>
        <p:xfrm>
          <a:off x="889000" y="1822450"/>
          <a:ext cx="7975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1164558"/>
            <a:ext cx="7448689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b="1" dirty="0">
                <a:solidFill>
                  <a:schemeClr val="accent2">
                    <a:lumMod val="75000"/>
                  </a:schemeClr>
                </a:solidFill>
              </a:rPr>
              <a:t>General Fund Revenue Sources</a:t>
            </a:r>
            <a:endParaRPr lang="en-US" sz="35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6270" y="1733715"/>
            <a:ext cx="108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Projected</a:t>
            </a:r>
            <a:endParaRPr lang="en-US" dirty="0"/>
          </a:p>
        </p:txBody>
      </p:sp>
      <p:pic>
        <p:nvPicPr>
          <p:cNvPr id="8" name="Picture 7" descr="New PPt head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678867" y="147903"/>
            <a:ext cx="4465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</a:rPr>
              <a:t>Budget and Financial Update</a:t>
            </a:r>
            <a:endParaRPr lang="en-US" sz="28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5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4977" y="914400"/>
            <a:ext cx="7669213" cy="84379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  <a:t/>
            </a:r>
            <a:b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</a:br>
            <a:endParaRPr lang="en-US" sz="3200" b="1" dirty="0">
              <a:solidFill>
                <a:schemeClr val="accent3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888" y="6381750"/>
            <a:ext cx="395111" cy="476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DD73-D6C3-7548-8C8A-11373716828B}" type="slidenum">
              <a:rPr lang="en-US" b="0">
                <a:solidFill>
                  <a:srgbClr val="000000"/>
                </a:solidFill>
              </a:rPr>
              <a:pPr eaLnBrk="1" hangingPunct="1"/>
              <a:t>14</a:t>
            </a:fld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293" y="1033160"/>
            <a:ext cx="8655413" cy="7250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Timing of Budget Development</a:t>
            </a:r>
          </a:p>
        </p:txBody>
      </p:sp>
      <p:pic>
        <p:nvPicPr>
          <p:cNvPr id="11" name="Picture 10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678867" y="147903"/>
            <a:ext cx="4465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</a:rPr>
              <a:t>Budget and Financial Update</a:t>
            </a:r>
            <a:endParaRPr lang="en-US" sz="2800" b="1" dirty="0">
              <a:solidFill>
                <a:srgbClr val="800000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81610965"/>
              </p:ext>
            </p:extLst>
          </p:nvPr>
        </p:nvGraphicFramePr>
        <p:xfrm>
          <a:off x="838200" y="2197100"/>
          <a:ext cx="7315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7588" y="6512983"/>
            <a:ext cx="15628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Finance</a:t>
            </a:r>
          </a:p>
        </p:txBody>
      </p:sp>
    </p:spTree>
    <p:extLst>
      <p:ext uri="{BB962C8B-B14F-4D97-AF65-F5344CB8AC3E}">
        <p14:creationId xmlns:p14="http://schemas.microsoft.com/office/powerpoint/2010/main" val="26580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581001"/>
            <a:ext cx="1622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</a:t>
            </a:r>
            <a:r>
              <a:rPr lang="en-US" sz="1200" dirty="0" smtClean="0">
                <a:solidFill>
                  <a:srgbClr val="000000"/>
                </a:solidFill>
              </a:rPr>
              <a:t>Finance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1024128"/>
            <a:ext cx="7010400" cy="73406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  <a:t/>
            </a:r>
            <a:b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Arial" charset="0"/>
              </a:rPr>
            </a:br>
            <a:endParaRPr lang="en-US" sz="3200" b="1" dirty="0">
              <a:solidFill>
                <a:schemeClr val="accent3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888" y="6381750"/>
            <a:ext cx="395111" cy="476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DD73-D6C3-7548-8C8A-11373716828B}" type="slidenum">
              <a:rPr lang="en-US" b="0">
                <a:solidFill>
                  <a:srgbClr val="000000"/>
                </a:solidFill>
              </a:rPr>
              <a:pPr eaLnBrk="1" hangingPunct="1"/>
              <a:t>15</a:t>
            </a:fld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1033160"/>
            <a:ext cx="8848077" cy="7250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2015-16 Initial Position Request Summary</a:t>
            </a:r>
          </a:p>
        </p:txBody>
      </p:sp>
      <p:pic>
        <p:nvPicPr>
          <p:cNvPr id="11" name="Picture 10" descr="New PPt 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678867" y="147903"/>
            <a:ext cx="4465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</a:rPr>
              <a:t>Budget and Financial Update</a:t>
            </a:r>
            <a:endParaRPr lang="en-US" sz="2800" b="1" dirty="0">
              <a:solidFill>
                <a:srgbClr val="8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370020"/>
              </p:ext>
            </p:extLst>
          </p:nvPr>
        </p:nvGraphicFramePr>
        <p:xfrm>
          <a:off x="1143000" y="2057400"/>
          <a:ext cx="7086599" cy="3962400"/>
        </p:xfrm>
        <a:graphic>
          <a:graphicData uri="http://schemas.openxmlformats.org/drawingml/2006/table">
            <a:tbl>
              <a:tblPr>
                <a:tableStyleId>{EB344D84-9AFB-497E-A393-DC336BA19D2E}</a:tableStyleId>
              </a:tblPr>
              <a:tblGrid>
                <a:gridCol w="4069080"/>
                <a:gridCol w="1097280"/>
                <a:gridCol w="1920239"/>
              </a:tblGrid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Classification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FTEs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Salary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Elementary 46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12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$638,432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Career and Technical Education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32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$2,024,000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Departments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$740,102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Non-General Funded Positions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11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$924,279</a:t>
                      </a:r>
                      <a:endParaRPr lang="en-US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Total Position </a:t>
                      </a:r>
                      <a:r>
                        <a:rPr lang="en-US" sz="20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Requests </a:t>
                      </a:r>
                      <a:endParaRPr lang="en-US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64</a:t>
                      </a:r>
                      <a:endParaRPr lang="en-US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$</a:t>
                      </a:r>
                      <a:r>
                        <a:rPr lang="en-US" sz="2000" b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4,326,813</a:t>
                      </a:r>
                      <a:endParaRPr lang="en-US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81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 bwMode="auto">
          <a:xfrm>
            <a:off x="152401" y="1981200"/>
            <a:ext cx="8956696" cy="433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Arial" charset="0"/>
              </a:rPr>
              <a:t>Budget &amp; Compensation Committee</a:t>
            </a:r>
          </a:p>
          <a:p>
            <a:pPr lvl="1"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</a:rPr>
              <a:t>Nominated delegates</a:t>
            </a:r>
            <a:endParaRPr lang="en-US" dirty="0">
              <a:latin typeface="Arial" charset="0"/>
            </a:endParaRPr>
          </a:p>
          <a:p>
            <a:pPr lvl="1"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</a:rPr>
              <a:t>Participation from all campuses and departments</a:t>
            </a:r>
          </a:p>
          <a:p>
            <a:pPr lvl="1"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</a:rPr>
              <a:t>Document ideas and set priorities</a:t>
            </a:r>
            <a:endParaRPr lang="en-US" dirty="0">
              <a:latin typeface="Arial" charset="0"/>
            </a:endParaRPr>
          </a:p>
          <a:p>
            <a:pPr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</a:rPr>
              <a:t>Principals &amp; Directors</a:t>
            </a:r>
            <a:endParaRPr lang="en-US" sz="2800" dirty="0">
              <a:latin typeface="Arial" charset="0"/>
            </a:endParaRPr>
          </a:p>
          <a:p>
            <a:pPr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</a:rPr>
              <a:t>Teacher Forum</a:t>
            </a:r>
            <a:endParaRPr lang="en-US" sz="2800" dirty="0">
              <a:latin typeface="Arial" charset="0"/>
            </a:endParaRPr>
          </a:p>
          <a:p>
            <a:pPr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Arial" charset="0"/>
              </a:rPr>
              <a:t>Benefits Committee</a:t>
            </a:r>
            <a:endParaRPr lang="en-US" sz="2800" b="1" dirty="0">
              <a:latin typeface="Arial" charset="0"/>
            </a:endParaRPr>
          </a:p>
          <a:p>
            <a:pPr eaLnBrk="1" hangingPunct="1">
              <a:spcAft>
                <a:spcPts val="600"/>
              </a:spcAft>
              <a:buFont typeface="Wingdings" charset="0"/>
              <a:buChar char="Ø"/>
            </a:pPr>
            <a:endParaRPr lang="en-US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799" y="6423025"/>
            <a:ext cx="431799" cy="3651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A2084E-13AD-A640-AC84-AB07E7E9A950}" type="slidenum">
              <a:rPr lang="en-US">
                <a:solidFill>
                  <a:schemeClr val="tx1"/>
                </a:solidFill>
              </a:rPr>
              <a:pPr eaLnBrk="1" hangingPunct="1"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54000" y="6416675"/>
            <a:ext cx="2185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chemeClr val="tx1"/>
              </a:buClr>
              <a:buSzPct val="90000"/>
              <a:buFont typeface="Wingdings" charset="0"/>
              <a:buNone/>
            </a:pPr>
            <a:r>
              <a:rPr lang="en-US" sz="1400" dirty="0"/>
              <a:t>Source: FBISD Finance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54000" y="1205971"/>
            <a:ext cx="885509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dirty="0" smtClean="0">
                <a:solidFill>
                  <a:srgbClr val="9B3937"/>
                </a:solidFill>
                <a:latin typeface="+mn-lt"/>
              </a:rPr>
              <a:t>Collaborative Budget Process</a:t>
            </a:r>
            <a:endParaRPr lang="en-US" sz="3600" dirty="0">
              <a:solidFill>
                <a:srgbClr val="9B3937"/>
              </a:solidFill>
              <a:latin typeface="+mn-lt"/>
            </a:endParaRPr>
          </a:p>
        </p:txBody>
      </p:sp>
      <p:pic>
        <p:nvPicPr>
          <p:cNvPr id="7" name="Picture 6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20419" y="147903"/>
            <a:ext cx="6588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dirty="0" smtClean="0">
                <a:solidFill>
                  <a:srgbClr val="800000"/>
                </a:solidFill>
              </a:rPr>
              <a:t>Budget Committees</a:t>
            </a:r>
            <a:endParaRPr lang="en-US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9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026817"/>
              </p:ext>
            </p:extLst>
          </p:nvPr>
        </p:nvGraphicFramePr>
        <p:xfrm>
          <a:off x="228600" y="1524000"/>
          <a:ext cx="8610601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1"/>
                <a:gridCol w="6477000"/>
              </a:tblGrid>
              <a:tr h="504045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February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rgbClr val="C00000"/>
                          </a:solidFill>
                        </a:rPr>
                        <a:t>Regular</a:t>
                      </a:r>
                      <a:r>
                        <a:rPr lang="en-US" sz="1600" b="0" baseline="0" dirty="0" smtClean="0">
                          <a:solidFill>
                            <a:srgbClr val="C00000"/>
                          </a:solidFill>
                        </a:rPr>
                        <a:t> Board Meeting</a:t>
                      </a:r>
                    </a:p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Consider Approval of Critical Staffing Recommendations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March 23</a:t>
                      </a:r>
                    </a:p>
                    <a:p>
                      <a:r>
                        <a:rPr lang="en-US" sz="1600" b="0" dirty="0" smtClean="0">
                          <a:solidFill>
                            <a:srgbClr val="C00000"/>
                          </a:solidFill>
                        </a:rPr>
                        <a:t>Board Workshop</a:t>
                      </a:r>
                    </a:p>
                    <a:p>
                      <a:endParaRPr lang="en-US" sz="16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Review of Compensation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and Additional Staffing Changes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March 30</a:t>
                      </a:r>
                    </a:p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Regular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Board Meeting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Consider Approval of Additional Staffing Recommendations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April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13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Board Workshop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Budget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and Legislative Update; Review Contract Recommendations; Initial Discussion on Non-staffing Enhancements; Debt Service Update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163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799" y="6423025"/>
            <a:ext cx="431799" cy="3651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A2084E-13AD-A640-AC84-AB07E7E9A950}" type="slidenum">
              <a:rPr lang="en-US">
                <a:solidFill>
                  <a:schemeClr val="tx1"/>
                </a:solidFill>
              </a:rPr>
              <a:pPr eaLnBrk="1" hangingPunct="1"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741290" y="152400"/>
            <a:ext cx="63649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Critical Dates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7588" y="6512983"/>
            <a:ext cx="15628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Finance</a:t>
            </a:r>
          </a:p>
        </p:txBody>
      </p:sp>
    </p:spTree>
    <p:extLst>
      <p:ext uri="{BB962C8B-B14F-4D97-AF65-F5344CB8AC3E}">
        <p14:creationId xmlns:p14="http://schemas.microsoft.com/office/powerpoint/2010/main" val="272480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593050"/>
              </p:ext>
            </p:extLst>
          </p:nvPr>
        </p:nvGraphicFramePr>
        <p:xfrm>
          <a:off x="266699" y="1600200"/>
          <a:ext cx="8610601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1"/>
                <a:gridCol w="64389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April 20</a:t>
                      </a:r>
                    </a:p>
                    <a:p>
                      <a:r>
                        <a:rPr lang="en-US" sz="1600" b="0" dirty="0" smtClean="0">
                          <a:solidFill>
                            <a:srgbClr val="C00000"/>
                          </a:solidFill>
                        </a:rPr>
                        <a:t>Regular</a:t>
                      </a:r>
                      <a:r>
                        <a:rPr lang="en-US" sz="1600" b="0" baseline="0" dirty="0" smtClean="0">
                          <a:solidFill>
                            <a:srgbClr val="C00000"/>
                          </a:solidFill>
                        </a:rPr>
                        <a:t> Board Meeting</a:t>
                      </a:r>
                      <a:endParaRPr lang="en-US" sz="16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Consider Approval of Contract Recommendations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(Renewals, Non-Renewals, Terminations)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May 11</a:t>
                      </a:r>
                    </a:p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Board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 Workshop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Discussion of Additional Staffing, Compensation, Non-Staffing Enhancements; Action to Call Meeting for the Purpose of Discussing the Proposed Tax Rate and Adoption of the 2015/2016 Budget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May 18</a:t>
                      </a:r>
                    </a:p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Regular Board Meeting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Consider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Approval of Additional Staffing, Compensation, Non-Staffing Enhancements; Review Proposed Budget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June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</a:rPr>
                        <a:t>Board Workshop</a:t>
                      </a:r>
                    </a:p>
                    <a:p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Public Hearing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on Budget and Proposed Tax Rate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6163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June 15</a:t>
                      </a:r>
                    </a:p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Regular Board Meeting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smtClean="0">
                          <a:solidFill>
                            <a:schemeClr val="tx1"/>
                          </a:solidFill>
                        </a:rPr>
                        <a:t>Budget</a:t>
                      </a:r>
                      <a:r>
                        <a:rPr lang="en-US" sz="180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Adoption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799" y="6423025"/>
            <a:ext cx="431799" cy="3651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A2084E-13AD-A640-AC84-AB07E7E9A950}" type="slidenum">
              <a:rPr lang="en-US">
                <a:solidFill>
                  <a:schemeClr val="tx1"/>
                </a:solidFill>
              </a:rPr>
              <a:pPr eaLnBrk="1" hangingPunct="1"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741290" y="152400"/>
            <a:ext cx="63649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Critical Dates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7588" y="6512983"/>
            <a:ext cx="15628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pitchFamily="2" charset="2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Finance</a:t>
            </a:r>
          </a:p>
        </p:txBody>
      </p:sp>
    </p:spTree>
    <p:extLst>
      <p:ext uri="{BB962C8B-B14F-4D97-AF65-F5344CB8AC3E}">
        <p14:creationId xmlns:p14="http://schemas.microsoft.com/office/powerpoint/2010/main" val="339209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 bwMode="auto">
          <a:xfrm>
            <a:off x="1219200" y="2792097"/>
            <a:ext cx="7002870" cy="273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5" name="Title 36"/>
          <p:cNvSpPr txBox="1">
            <a:spLocks/>
          </p:cNvSpPr>
          <p:nvPr/>
        </p:nvSpPr>
        <p:spPr bwMode="auto">
          <a:xfrm>
            <a:off x="386432" y="1069134"/>
            <a:ext cx="5638800" cy="759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271" tIns="45712" rIns="91424" bIns="45712" anchor="b"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/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888" y="6381750"/>
            <a:ext cx="395111" cy="476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DD73-D6C3-7548-8C8A-11373716828B}" type="slidenum">
              <a:rPr lang="en-US" b="0">
                <a:solidFill>
                  <a:srgbClr val="000000"/>
                </a:solidFill>
              </a:rPr>
              <a:pPr eaLnBrk="1" hangingPunct="1"/>
              <a:t>19</a:t>
            </a:fld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6477000"/>
            <a:ext cx="40894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Finance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860947"/>
              </p:ext>
            </p:extLst>
          </p:nvPr>
        </p:nvGraphicFramePr>
        <p:xfrm>
          <a:off x="385764" y="1452563"/>
          <a:ext cx="7340142" cy="4586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Worksheet" r:id="rId4" imgW="4581455" imgH="1714500" progId="Excel.Sheet.12">
                  <p:embed/>
                </p:oleObj>
              </mc:Choice>
              <mc:Fallback>
                <p:oleObj name="Worksheet" r:id="rId4" imgW="4581455" imgH="17145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5764" y="1452563"/>
                        <a:ext cx="7340142" cy="4586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New PPt header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83180" y="137160"/>
            <a:ext cx="627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Do we need this slide???</a:t>
            </a:r>
            <a:endParaRPr lang="en-US" sz="2400" b="1" dirty="0"/>
          </a:p>
        </p:txBody>
      </p:sp>
      <p:pic>
        <p:nvPicPr>
          <p:cNvPr id="11" name="Picture 10" descr="New PPt cover 2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2779020" y="245364"/>
            <a:ext cx="63649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Questions???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01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358E2-5EBB-40B6-9715-224F00EBD7A8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138604"/>
            <a:ext cx="8168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9B3937"/>
                </a:solidFill>
                <a:latin typeface="Calibri" pitchFamily="34" charset="0"/>
                <a:cs typeface="Calibri" pitchFamily="34" charset="0"/>
              </a:rPr>
              <a:t>Legislative/Economic Update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153" y="2047875"/>
            <a:ext cx="885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76200" y="1899821"/>
            <a:ext cx="883358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Governor’s spending plan</a:t>
            </a:r>
          </a:p>
          <a:p>
            <a:pPr marL="457200" lvl="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Significant revenue growth with  competing demands </a:t>
            </a:r>
          </a:p>
          <a:p>
            <a:pPr marL="457200" lvl="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School funding lawsuit</a:t>
            </a:r>
          </a:p>
          <a:p>
            <a:pPr marL="457200" lvl="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Oil prices - Texas likely to grow at slower pace than USA.</a:t>
            </a:r>
          </a:p>
          <a:p>
            <a:pPr marL="457200" lvl="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2015-16 – </a:t>
            </a:r>
            <a:r>
              <a:rPr lang="en-US" sz="2800" b="1" dirty="0" smtClean="0"/>
              <a:t>need to budget conservatively</a:t>
            </a:r>
            <a:endParaRPr lang="en-US" sz="2800" dirty="0" smtClean="0"/>
          </a:p>
          <a:p>
            <a:pPr marL="457200" lvl="0" indent="-4572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 smtClean="0"/>
              <a:t>BCC call for funding improvements:  </a:t>
            </a:r>
            <a:r>
              <a:rPr lang="en-US" sz="2800" b="1" dirty="0" smtClean="0"/>
              <a:t>We are always in this mode.</a:t>
            </a:r>
            <a:endParaRPr lang="en-US" sz="2800" dirty="0" smtClean="0"/>
          </a:p>
          <a:p>
            <a:pPr lvl="0"/>
            <a:endParaRPr lang="en-US" sz="24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502465" y="117126"/>
            <a:ext cx="6010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800000"/>
                </a:solidFill>
              </a:rPr>
              <a:t>BCC Email </a:t>
            </a:r>
            <a:endParaRPr lang="en-US" sz="4000" b="1" dirty="0">
              <a:solidFill>
                <a:srgbClr val="800000"/>
              </a:solidFill>
            </a:endParaRPr>
          </a:p>
        </p:txBody>
      </p:sp>
      <p:pic>
        <p:nvPicPr>
          <p:cNvPr id="11" name="Picture 10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91456" y="6505575"/>
            <a:ext cx="43800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FBISD </a:t>
            </a:r>
            <a:r>
              <a:rPr lang="en-US" sz="1200" dirty="0" smtClean="0">
                <a:solidFill>
                  <a:srgbClr val="000000"/>
                </a:solidFill>
              </a:rPr>
              <a:t>Finance &amp; Appraisal District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888" y="6381750"/>
            <a:ext cx="395111" cy="476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DD73-D6C3-7548-8C8A-11373716828B}" type="slidenum">
              <a:rPr lang="en-US" b="0">
                <a:solidFill>
                  <a:srgbClr val="000000"/>
                </a:solidFill>
              </a:rPr>
              <a:pPr eaLnBrk="1" hangingPunct="1"/>
              <a:t>3</a:t>
            </a:fld>
            <a:endParaRPr lang="en-US" b="0" dirty="0">
              <a:solidFill>
                <a:srgbClr val="000000"/>
              </a:solidFill>
            </a:endParaRPr>
          </a:p>
        </p:txBody>
      </p:sp>
      <p:graphicFrame>
        <p:nvGraphicFramePr>
          <p:cNvPr id="2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148779"/>
              </p:ext>
            </p:extLst>
          </p:nvPr>
        </p:nvGraphicFramePr>
        <p:xfrm>
          <a:off x="276097" y="2110794"/>
          <a:ext cx="8701216" cy="4335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7721" y="1788753"/>
            <a:ext cx="458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$B</a:t>
            </a:r>
            <a:endParaRPr lang="en-US" sz="2000" b="1" dirty="0"/>
          </a:p>
        </p:txBody>
      </p:sp>
      <p:pic>
        <p:nvPicPr>
          <p:cNvPr id="9" name="Picture 8" descr="New PPt 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678867" y="147903"/>
            <a:ext cx="4465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</a:rPr>
              <a:t>Budget and Financial Update</a:t>
            </a:r>
            <a:endParaRPr lang="en-US" sz="2800" b="1" dirty="0">
              <a:solidFill>
                <a:srgbClr val="800000"/>
              </a:solidFill>
            </a:endParaRPr>
          </a:p>
        </p:txBody>
      </p:sp>
      <p:sp>
        <p:nvSpPr>
          <p:cNvPr id="12" name="Line Callout 1 (No Border) 11"/>
          <p:cNvSpPr/>
          <p:nvPr/>
        </p:nvSpPr>
        <p:spPr>
          <a:xfrm>
            <a:off x="7924800" y="1676400"/>
            <a:ext cx="938074" cy="685800"/>
          </a:xfrm>
          <a:prstGeom prst="callout1">
            <a:avLst>
              <a:gd name="adj1" fmla="val 32909"/>
              <a:gd name="adj2" fmla="val 18408"/>
              <a:gd name="adj3" fmla="val 86438"/>
              <a:gd name="adj4" fmla="val 21535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8.5% Local Value Growth</a:t>
            </a:r>
            <a:endParaRPr lang="en-US" sz="105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248119" y="8763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Property Value by Year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182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 bwMode="auto">
          <a:xfrm>
            <a:off x="926977" y="114300"/>
            <a:ext cx="8229600" cy="5735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r" eaLnBrk="1" hangingPunct="1"/>
            <a:r>
              <a:rPr lang="en-US" sz="3200" b="1" dirty="0">
                <a:solidFill>
                  <a:srgbClr val="9B3937"/>
                </a:solidFill>
                <a:latin typeface="+mn-lt"/>
              </a:rPr>
              <a:t>FBISD Property Value </a:t>
            </a:r>
            <a:r>
              <a:rPr lang="en-US" sz="3200" b="1" dirty="0" smtClean="0">
                <a:solidFill>
                  <a:srgbClr val="9B3937"/>
                </a:solidFill>
                <a:latin typeface="+mn-lt"/>
              </a:rPr>
              <a:t>2014-15</a:t>
            </a:r>
            <a:endParaRPr lang="en-US" sz="3200" b="1" dirty="0">
              <a:solidFill>
                <a:srgbClr val="9B3937"/>
              </a:solidFill>
              <a:latin typeface="+mn-lt"/>
            </a:endParaRPr>
          </a:p>
        </p:txBody>
      </p:sp>
      <p:graphicFrame>
        <p:nvGraphicFramePr>
          <p:cNvPr id="2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250219"/>
              </p:ext>
            </p:extLst>
          </p:nvPr>
        </p:nvGraphicFramePr>
        <p:xfrm>
          <a:off x="765175" y="1828800"/>
          <a:ext cx="7847013" cy="491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888" y="6381750"/>
            <a:ext cx="395111" cy="476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DD73-D6C3-7548-8C8A-11373716828B}" type="slidenum">
              <a:rPr lang="en-US" b="0">
                <a:solidFill>
                  <a:srgbClr val="000000"/>
                </a:solidFill>
              </a:rPr>
              <a:pPr eaLnBrk="1" hangingPunct="1"/>
              <a:t>4</a:t>
            </a:fld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66699" y="6477000"/>
            <a:ext cx="40053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chemeClr val="tx1"/>
              </a:buClr>
              <a:buSzPct val="90000"/>
              <a:buFont typeface="Wingdings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Source: </a:t>
            </a:r>
            <a:r>
              <a:rPr lang="en-US" sz="1400" dirty="0" smtClean="0">
                <a:solidFill>
                  <a:srgbClr val="000000"/>
                </a:solidFill>
              </a:rPr>
              <a:t>Texas Comptroller of Public Accounts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4078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Total </a:t>
            </a:r>
            <a:r>
              <a:rPr lang="en-US" sz="2000" b="1" u="sng" dirty="0" smtClean="0"/>
              <a:t>Tax Year 2014 </a:t>
            </a:r>
            <a:r>
              <a:rPr lang="en-US" sz="2000" b="1" dirty="0" smtClean="0"/>
              <a:t>CPTD Value $28.3 Billion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984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5895" y="1430581"/>
            <a:ext cx="76687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/>
            <a:r>
              <a:rPr lang="en-US" sz="3600" b="1" dirty="0" smtClean="0">
                <a:solidFill>
                  <a:srgbClr val="C0504D">
                    <a:lumMod val="75000"/>
                  </a:srgbClr>
                </a:solidFill>
              </a:rPr>
              <a:t>State Revenue Estimate-Early Thoughts</a:t>
            </a:r>
            <a:endParaRPr lang="en-US" sz="36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640" y="2286000"/>
            <a:ext cx="864136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en-US" sz="2400" dirty="0"/>
              <a:t>New Comptroller Hegar presented initial revenue estimate on January 12</a:t>
            </a:r>
          </a:p>
          <a:p>
            <a:pPr marL="800100" lvl="1" indent="-342900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000" dirty="0"/>
              <a:t>The estimate can be modified at any </a:t>
            </a:r>
            <a:r>
              <a:rPr lang="en-US" sz="2000" dirty="0" smtClean="0"/>
              <a:t>time</a:t>
            </a:r>
            <a:endParaRPr lang="en-US" sz="1000" dirty="0" smtClean="0"/>
          </a:p>
          <a:p>
            <a:pPr lvl="1"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en-US" sz="1000" dirty="0" smtClean="0"/>
              <a:t> </a:t>
            </a:r>
            <a:endParaRPr lang="en-US" sz="1000" dirty="0"/>
          </a:p>
          <a:p>
            <a:pPr marL="285750" indent="-285750"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en-US" sz="2400" dirty="0"/>
              <a:t>General revenue above current biennium spending levels of about $18 </a:t>
            </a:r>
            <a:r>
              <a:rPr lang="en-US" sz="2400" dirty="0" smtClean="0"/>
              <a:t>billion</a:t>
            </a:r>
          </a:p>
          <a:p>
            <a:pPr marL="285750" indent="-285750"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endParaRPr lang="en-US" sz="1000" dirty="0"/>
          </a:p>
          <a:p>
            <a:pPr marL="285750" indent="-285750"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en-US" sz="2400" dirty="0"/>
              <a:t>Increased property value provides effective new </a:t>
            </a:r>
            <a:r>
              <a:rPr lang="en-US" sz="2400" dirty="0" smtClean="0"/>
              <a:t>revenue</a:t>
            </a:r>
          </a:p>
          <a:p>
            <a:pPr marL="285750" indent="-285750"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endParaRPr lang="en-US" sz="1000" dirty="0" smtClean="0"/>
          </a:p>
          <a:p>
            <a:pPr marL="285750" indent="-285750"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endParaRPr lang="en-US" sz="1000" dirty="0"/>
          </a:p>
          <a:p>
            <a:pPr marL="285750" indent="-285750">
              <a:buClr>
                <a:srgbClr val="C00000"/>
              </a:buClr>
              <a:buSzPct val="120000"/>
              <a:buFont typeface="Wingdings" pitchFamily="2" charset="2"/>
              <a:buChar char="Ø"/>
            </a:pPr>
            <a:r>
              <a:rPr lang="en-US" sz="2400" dirty="0"/>
              <a:t>Estimated price of crude oil </a:t>
            </a:r>
            <a:r>
              <a:rPr lang="en-US" sz="2400" dirty="0" smtClean="0"/>
              <a:t>($58.44/BBL - Brent) </a:t>
            </a:r>
            <a:r>
              <a:rPr lang="en-US" sz="2400" dirty="0"/>
              <a:t>may influence </a:t>
            </a:r>
            <a:r>
              <a:rPr lang="en-US" sz="2400" dirty="0" smtClean="0"/>
              <a:t> </a:t>
            </a:r>
            <a:r>
              <a:rPr lang="en-US" sz="2400" dirty="0"/>
              <a:t>revisions—average in BRE of $64.50 </a:t>
            </a:r>
            <a:r>
              <a:rPr lang="en-US" sz="2400" dirty="0" smtClean="0"/>
              <a:t>&amp; </a:t>
            </a:r>
            <a:r>
              <a:rPr lang="en-US" sz="2400" dirty="0"/>
              <a:t>$69.27 in 2016 </a:t>
            </a:r>
            <a:r>
              <a:rPr lang="en-US" sz="2400" dirty="0" smtClean="0"/>
              <a:t>&amp; </a:t>
            </a:r>
            <a:r>
              <a:rPr lang="en-US" sz="2400" dirty="0"/>
              <a:t>2017</a:t>
            </a:r>
          </a:p>
        </p:txBody>
      </p:sp>
      <p:sp>
        <p:nvSpPr>
          <p:cNvPr id="6" name="Rectangle 5"/>
          <p:cNvSpPr/>
          <p:nvPr/>
        </p:nvSpPr>
        <p:spPr>
          <a:xfrm>
            <a:off x="270509" y="6553200"/>
            <a:ext cx="20329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© 2015 Moak Casey and Associates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402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4072" y="1066800"/>
            <a:ext cx="4699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600" b="1" dirty="0" smtClean="0">
                <a:solidFill>
                  <a:srgbClr val="C0504D">
                    <a:lumMod val="75000"/>
                  </a:srgbClr>
                </a:solidFill>
              </a:rPr>
              <a:t>State Revenue Estimate</a:t>
            </a:r>
            <a:endParaRPr lang="en-US" sz="36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4072" y="1600200"/>
            <a:ext cx="6172200" cy="5122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en-US" sz="2000" dirty="0"/>
              <a:t>Sales Tax biennial growth 8.9% </a:t>
            </a:r>
          </a:p>
          <a:p>
            <a:pPr marL="742950" lvl="1" indent="-285750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000" dirty="0"/>
              <a:t>2014-15 biennium growth estimated at 12.1%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en-US" sz="2000" dirty="0"/>
              <a:t>Other Major Tax Revenue</a:t>
            </a:r>
          </a:p>
          <a:p>
            <a:pPr marL="742950" lvl="1" indent="-285750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  <a:tabLst>
                <a:tab pos="4572000" algn="r"/>
              </a:tabLst>
            </a:pPr>
            <a:r>
              <a:rPr lang="en-US" sz="2000" dirty="0"/>
              <a:t>Natural gas tax down:	-8%</a:t>
            </a:r>
          </a:p>
          <a:p>
            <a:pPr marL="742950" lvl="1" indent="-285750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  <a:tabLst>
                <a:tab pos="4572000" algn="r"/>
              </a:tabLst>
            </a:pPr>
            <a:r>
              <a:rPr lang="en-US" sz="2000" dirty="0"/>
              <a:t>Oil tax down:	-14.3%</a:t>
            </a:r>
          </a:p>
          <a:p>
            <a:pPr marL="742950" lvl="1" indent="-285750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  <a:tabLst>
                <a:tab pos="4572000" algn="r"/>
              </a:tabLst>
            </a:pPr>
            <a:r>
              <a:rPr lang="en-US" sz="2000" dirty="0"/>
              <a:t>Motor vehicle sales up:  	+14.6%</a:t>
            </a:r>
          </a:p>
          <a:p>
            <a:pPr marL="742950" lvl="1" indent="-285750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  <a:tabLst>
                <a:tab pos="4572000" algn="r"/>
              </a:tabLst>
            </a:pPr>
            <a:r>
              <a:rPr lang="en-US" sz="2000" dirty="0"/>
              <a:t>Franchise tax down:  	-1.6%</a:t>
            </a: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110000"/>
              <a:buFont typeface="Wingdings" pitchFamily="2" charset="2"/>
              <a:buChar char="Ø"/>
            </a:pPr>
            <a:r>
              <a:rPr lang="en-US" sz="2000" dirty="0"/>
              <a:t>Property Values (Combs projection)</a:t>
            </a:r>
          </a:p>
          <a:p>
            <a:pPr marL="742950" lvl="1" indent="-285750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000" dirty="0"/>
              <a:t>8.64% for 2014</a:t>
            </a:r>
          </a:p>
          <a:p>
            <a:pPr marL="742950" lvl="1" indent="-285750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000" dirty="0"/>
              <a:t>5.71% for 2015</a:t>
            </a:r>
          </a:p>
          <a:p>
            <a:pPr marL="742950" lvl="1" indent="-285750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en-US" sz="2000" dirty="0"/>
              <a:t>5.30% for 2016</a:t>
            </a:r>
          </a:p>
        </p:txBody>
      </p:sp>
      <p:sp>
        <p:nvSpPr>
          <p:cNvPr id="7" name="Rectangle 6"/>
          <p:cNvSpPr/>
          <p:nvPr/>
        </p:nvSpPr>
        <p:spPr>
          <a:xfrm>
            <a:off x="5791200" y="6553200"/>
            <a:ext cx="20329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© 2015 Moak Casey and Associates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28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8621" y="1407382"/>
            <a:ext cx="31383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3600" b="1" dirty="0" smtClean="0">
                <a:solidFill>
                  <a:srgbClr val="C0504D">
                    <a:lumMod val="75000"/>
                  </a:srgbClr>
                </a:solidFill>
              </a:rPr>
              <a:t>Rainy Day Fund</a:t>
            </a:r>
            <a:endParaRPr lang="en-US" sz="36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2209800"/>
            <a:ext cx="8229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0000"/>
              </a:lnSpc>
              <a:buClr>
                <a:srgbClr val="C00000"/>
              </a:buClr>
              <a:buSzPct val="95000"/>
              <a:buFont typeface="Wingdings" pitchFamily="2" charset="2"/>
              <a:buChar char="Ø"/>
            </a:pPr>
            <a:r>
              <a:rPr lang="en-US" sz="2400" dirty="0"/>
              <a:t>Economic Stabilization Fund (Rainy Day Fund</a:t>
            </a:r>
            <a:r>
              <a:rPr lang="en-US" sz="2400" dirty="0" smtClean="0"/>
              <a:t>)</a:t>
            </a:r>
            <a:endParaRPr lang="en-US" sz="2400" dirty="0"/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95000"/>
              <a:buFont typeface="Wingdings" pitchFamily="2" charset="2"/>
              <a:buChar char="Ø"/>
            </a:pPr>
            <a:endParaRPr lang="en-US" sz="1000" dirty="0" smtClean="0"/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95000"/>
              <a:buFont typeface="Wingdings" pitchFamily="2" charset="2"/>
              <a:buChar char="Ø"/>
            </a:pPr>
            <a:r>
              <a:rPr lang="en-US" sz="2400" dirty="0" smtClean="0"/>
              <a:t>Allocation </a:t>
            </a:r>
            <a:r>
              <a:rPr lang="en-US" sz="2400" dirty="0"/>
              <a:t>may be superseded by 2/3 vote in each house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95000"/>
              <a:buFont typeface="Wingdings" pitchFamily="2" charset="2"/>
              <a:buChar char="Ø"/>
            </a:pPr>
            <a:endParaRPr lang="en-US" sz="1000" dirty="0" smtClean="0"/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95000"/>
              <a:buFont typeface="Wingdings" pitchFamily="2" charset="2"/>
              <a:buChar char="Ø"/>
            </a:pPr>
            <a:r>
              <a:rPr lang="en-US" sz="2400" dirty="0" smtClean="0"/>
              <a:t>Estimated </a:t>
            </a:r>
            <a:r>
              <a:rPr lang="en-US" sz="2400" dirty="0"/>
              <a:t>balance of $8.5 billion ending the current biennium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95000"/>
              <a:buFont typeface="Wingdings" pitchFamily="2" charset="2"/>
              <a:buChar char="Ø"/>
            </a:pPr>
            <a:endParaRPr lang="en-US" sz="1000" dirty="0" smtClean="0"/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95000"/>
              <a:buFont typeface="Wingdings" pitchFamily="2" charset="2"/>
              <a:buChar char="Ø"/>
            </a:pPr>
            <a:r>
              <a:rPr lang="en-US" sz="2400" dirty="0" smtClean="0"/>
              <a:t>Projected </a:t>
            </a:r>
            <a:r>
              <a:rPr lang="en-US" sz="2400" dirty="0"/>
              <a:t>$11 billion balance at end of 2017, after transfers to transportation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70509" y="6553200"/>
            <a:ext cx="20329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© 2015 Moak Casey and Associates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3918E-02F3-4C54-9502-1433F83668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19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888" y="6381750"/>
            <a:ext cx="395111" cy="476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DD73-D6C3-7548-8C8A-11373716828B}" type="slidenum">
              <a:rPr lang="en-US" b="0">
                <a:solidFill>
                  <a:srgbClr val="000000"/>
                </a:solidFill>
              </a:rPr>
              <a:pPr eaLnBrk="1" hangingPunct="1"/>
              <a:t>8</a:t>
            </a:fld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7" name="AutoShape 7"/>
          <p:cNvSpPr>
            <a:spLocks noChangeAspect="1" noChangeArrowheads="1" noTextEdit="1"/>
          </p:cNvSpPr>
          <p:nvPr/>
        </p:nvSpPr>
        <p:spPr bwMode="auto">
          <a:xfrm>
            <a:off x="1600201" y="1143002"/>
            <a:ext cx="5581649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6477000"/>
            <a:ext cx="40894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</a:t>
            </a:r>
            <a:r>
              <a:rPr lang="en-US" sz="1200" dirty="0" smtClean="0">
                <a:solidFill>
                  <a:srgbClr val="000000"/>
                </a:solidFill>
              </a:rPr>
              <a:t>LBB &amp; FBISD </a:t>
            </a:r>
            <a:r>
              <a:rPr lang="en-US" sz="1200" dirty="0">
                <a:solidFill>
                  <a:srgbClr val="000000"/>
                </a:solidFill>
              </a:rPr>
              <a:t>Finance</a:t>
            </a:r>
          </a:p>
        </p:txBody>
      </p:sp>
      <p:pic>
        <p:nvPicPr>
          <p:cNvPr id="12" name="Picture 11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564529" y="8711"/>
            <a:ext cx="35580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800" b="1" dirty="0" smtClean="0">
                <a:solidFill>
                  <a:srgbClr val="800000"/>
                </a:solidFill>
              </a:rPr>
              <a:t>State Revenue Sources</a:t>
            </a:r>
          </a:p>
          <a:p>
            <a:pPr algn="r"/>
            <a:r>
              <a:rPr lang="en-US" sz="2800" b="1" dirty="0" smtClean="0">
                <a:solidFill>
                  <a:srgbClr val="800000"/>
                </a:solidFill>
              </a:rPr>
              <a:t>2014-15 Biennium</a:t>
            </a:r>
            <a:endParaRPr lang="en-US" sz="2800" b="1" dirty="0">
              <a:solidFill>
                <a:srgbClr val="800000"/>
              </a:solidFill>
            </a:endParaRPr>
          </a:p>
        </p:txBody>
      </p:sp>
      <p:graphicFrame>
        <p:nvGraphicFramePr>
          <p:cNvPr id="15" name="Char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990684"/>
              </p:ext>
            </p:extLst>
          </p:nvPr>
        </p:nvGraphicFramePr>
        <p:xfrm>
          <a:off x="270510" y="1306068"/>
          <a:ext cx="8602980" cy="5551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326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888" y="6381750"/>
            <a:ext cx="395111" cy="4762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B0DD73-D6C3-7548-8C8A-11373716828B}" type="slidenum">
              <a:rPr lang="en-US" b="0">
                <a:solidFill>
                  <a:srgbClr val="000000"/>
                </a:solidFill>
              </a:rPr>
              <a:pPr eaLnBrk="1" hangingPunct="1"/>
              <a:t>9</a:t>
            </a:fld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7" name="AutoShape 7"/>
          <p:cNvSpPr>
            <a:spLocks noChangeAspect="1" noChangeArrowheads="1" noTextEdit="1"/>
          </p:cNvSpPr>
          <p:nvPr/>
        </p:nvSpPr>
        <p:spPr bwMode="auto">
          <a:xfrm>
            <a:off x="1600201" y="1143002"/>
            <a:ext cx="5581649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6477000"/>
            <a:ext cx="40894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buClr>
                <a:srgbClr val="000000"/>
              </a:buClr>
              <a:buSzPct val="90000"/>
              <a:buFont typeface="Wingdings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Source: </a:t>
            </a:r>
            <a:r>
              <a:rPr lang="en-US" sz="1200" dirty="0" smtClean="0">
                <a:solidFill>
                  <a:srgbClr val="000000"/>
                </a:solidFill>
              </a:rPr>
              <a:t>LBB &amp; FBISD </a:t>
            </a:r>
            <a:r>
              <a:rPr lang="en-US" sz="1200" dirty="0">
                <a:solidFill>
                  <a:srgbClr val="000000"/>
                </a:solidFill>
              </a:rPr>
              <a:t>Finance</a:t>
            </a:r>
          </a:p>
        </p:txBody>
      </p:sp>
      <p:pic>
        <p:nvPicPr>
          <p:cNvPr id="12" name="Picture 11" descr="New PPt 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412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162828" y="147903"/>
            <a:ext cx="4981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</a:rPr>
              <a:t>State Appropriations – All Funds</a:t>
            </a:r>
            <a:endParaRPr lang="en-US" sz="2800" b="1" dirty="0">
              <a:solidFill>
                <a:srgbClr val="800000"/>
              </a:solidFill>
            </a:endParaRPr>
          </a:p>
        </p:txBody>
      </p:sp>
      <p:graphicFrame>
        <p:nvGraphicFramePr>
          <p:cNvPr id="14" name="Char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18963"/>
              </p:ext>
            </p:extLst>
          </p:nvPr>
        </p:nvGraphicFramePr>
        <p:xfrm>
          <a:off x="343087" y="1024128"/>
          <a:ext cx="8419913" cy="583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184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871</Words>
  <Application>Microsoft Office PowerPoint</Application>
  <PresentationFormat>On-screen Show (4:3)</PresentationFormat>
  <Paragraphs>238</Paragraphs>
  <Slides>19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Worksheet</vt:lpstr>
      <vt:lpstr>PowerPoint Presentation</vt:lpstr>
      <vt:lpstr>PowerPoint Presentation</vt:lpstr>
      <vt:lpstr>Property Value by Year</vt:lpstr>
      <vt:lpstr>FBISD Property Value 2014-15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that influence  State Revenue</vt:lpstr>
      <vt:lpstr> Average Student Enrollment</vt:lpstr>
      <vt:lpstr>PowerPoint Presentation</vt:lpstr>
      <vt:lpstr> 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Dina Edgar</dc:creator>
  <cp:lastModifiedBy>Foster, Brooke</cp:lastModifiedBy>
  <cp:revision>49</cp:revision>
  <cp:lastPrinted>2015-02-03T21:46:12Z</cp:lastPrinted>
  <dcterms:created xsi:type="dcterms:W3CDTF">2015-02-03T19:24:27Z</dcterms:created>
  <dcterms:modified xsi:type="dcterms:W3CDTF">2015-03-25T16:17:16Z</dcterms:modified>
</cp:coreProperties>
</file>